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notesSlides/notesSlide12.xml" ContentType="application/vnd.openxmlformats-officedocument.presentationml.notesSlide+xml"/>
  <Override PartName="/ppt/charts/chart2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74" r:id="rId3"/>
    <p:sldId id="269" r:id="rId4"/>
    <p:sldId id="257" r:id="rId5"/>
    <p:sldId id="277" r:id="rId6"/>
    <p:sldId id="258" r:id="rId7"/>
    <p:sldId id="260" r:id="rId8"/>
    <p:sldId id="261" r:id="rId9"/>
    <p:sldId id="259" r:id="rId10"/>
    <p:sldId id="262" r:id="rId11"/>
    <p:sldId id="270" r:id="rId12"/>
    <p:sldId id="264" r:id="rId13"/>
    <p:sldId id="265" r:id="rId14"/>
    <p:sldId id="266" r:id="rId15"/>
    <p:sldId id="273" r:id="rId16"/>
    <p:sldId id="271" r:id="rId17"/>
    <p:sldId id="275" r:id="rId18"/>
    <p:sldId id="276" r:id="rId19"/>
    <p:sldId id="279" r:id="rId20"/>
    <p:sldId id="268" r:id="rId21"/>
    <p:sldId id="272" r:id="rId22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242"/>
    <p:restoredTop sz="94610"/>
  </p:normalViewPr>
  <p:slideViewPr>
    <p:cSldViewPr snapToGrid="0" snapToObjects="1">
      <p:cViewPr varScale="1">
        <p:scale>
          <a:sx n="148" d="100"/>
          <a:sy n="148" d="100"/>
        </p:scale>
        <p:origin x="2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c:style val="2"/>
  <c:chart>
    <c:title>
      <c:tx>
        <c:rich>
          <a:bodyPr/>
          <a:lstStyle/>
          <a:p>
            <a:pPr>
              <a:defRPr sz="1100" b="0" i="0" u="none" strike="noStrike">
                <a:solidFill>
                  <a:srgbClr val="6B6B72"/>
                </a:solidFill>
                <a:latin typeface="Arial"/>
              </a:defRPr>
            </a:pPr>
            <a:r>
              <a:rPr lang="en-GB" sz="1100" b="0" i="0" u="none" strike="noStrike">
                <a:solidFill>
                  <a:srgbClr val="6B6B72"/>
                </a:solidFill>
                <a:latin typeface="Arial"/>
              </a:rPr>
              <a:t>Performance retention (Visible = 100)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Identification</c:v>
                </c:pt>
              </c:strCache>
            </c:strRef>
          </c:tx>
          <c:spPr>
            <a:ln w="31750" cap="flat">
              <a:solidFill>
                <a:srgbClr val="E07B4A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E07B4A"/>
              </a:solidFill>
              <a:ln w="9525" cap="flat">
                <a:solidFill>
                  <a:srgbClr val="E07B4A"/>
                </a:solidFill>
                <a:prstDash val="solid"/>
                <a:round/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F6C-E946-B7C4-65B2E34DF802}"/>
                </c:ext>
              </c:extLst>
            </c:dLbl>
            <c:dLbl>
              <c:idx val="1"/>
              <c:layout>
                <c:manualLayout>
                  <c:x val="-7.1839080459770114E-3"/>
                  <c:y val="-4.39016602809706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F6C-E946-B7C4-65B2E34DF802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strike="noStrike">
                    <a:solidFill>
                      <a:srgbClr val="444444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Visible</c:v>
                </c:pt>
                <c:pt idx="1">
                  <c:v>Semi-visible</c:v>
                </c:pt>
                <c:pt idx="2">
                  <c:v>Invisible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100</c:v>
                </c:pt>
                <c:pt idx="1">
                  <c:v>92.5</c:v>
                </c:pt>
                <c:pt idx="2">
                  <c:v>91.7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F6C-E946-B7C4-65B2E34DF80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Prediction</c:v>
                </c:pt>
              </c:strCache>
            </c:strRef>
          </c:tx>
          <c:spPr>
            <a:ln w="31750" cap="flat">
              <a:solidFill>
                <a:srgbClr val="2D5BE3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2D5BE3"/>
              </a:solidFill>
              <a:ln w="9525" cap="flat">
                <a:solidFill>
                  <a:srgbClr val="2D5BE3"/>
                </a:solidFill>
                <a:prstDash val="solid"/>
                <a:round/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F6C-E946-B7C4-65B2E34DF802}"/>
                </c:ext>
              </c:extLst>
            </c:dLbl>
            <c:dLbl>
              <c:idx val="1"/>
              <c:layout>
                <c:manualLayout>
                  <c:x val="0"/>
                  <c:y val="-2.79374201787995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F6C-E946-B7C4-65B2E34DF802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strike="noStrike">
                    <a:solidFill>
                      <a:srgbClr val="444444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Visible</c:v>
                </c:pt>
                <c:pt idx="1">
                  <c:v>Semi-visible</c:v>
                </c:pt>
                <c:pt idx="2">
                  <c:v>Invisible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100</c:v>
                </c:pt>
                <c:pt idx="1">
                  <c:v>97.8</c:v>
                </c:pt>
                <c:pt idx="2">
                  <c:v>91.6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F6C-E946-B7C4-65B2E34DF80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Adaptation</c:v>
                </c:pt>
              </c:strCache>
            </c:strRef>
          </c:tx>
          <c:spPr>
            <a:ln w="31750" cap="flat">
              <a:solidFill>
                <a:srgbClr val="1B5E38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1B5E38"/>
              </a:solidFill>
              <a:ln w="9525" cap="flat">
                <a:solidFill>
                  <a:srgbClr val="1B5E38"/>
                </a:solidFill>
                <a:prstDash val="solid"/>
                <a:round/>
              </a:ln>
              <a:effectLst/>
            </c:spPr>
          </c:marker>
          <c:dLbls>
            <c:dLbl>
              <c:idx val="0"/>
              <c:layout>
                <c:manualLayout>
                  <c:x val="-4.7892720306513412E-2"/>
                  <c:y val="-3.19284802043422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F6C-E946-B7C4-65B2E34DF802}"/>
                </c:ext>
              </c:extLst>
            </c:dLbl>
            <c:dLbl>
              <c:idx val="1"/>
              <c:layout>
                <c:manualLayout>
                  <c:x val="0"/>
                  <c:y val="-3.99106002554278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F6C-E946-B7C4-65B2E34DF802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strike="noStrike">
                    <a:solidFill>
                      <a:srgbClr val="444444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Visible</c:v>
                </c:pt>
                <c:pt idx="1">
                  <c:v>Semi-visible</c:v>
                </c:pt>
                <c:pt idx="2">
                  <c:v>Invisible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100</c:v>
                </c:pt>
                <c:pt idx="1">
                  <c:v>84.8</c:v>
                </c:pt>
                <c:pt idx="2">
                  <c:v>79.099999999999994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F6C-E946-B7C4-65B2E34DF80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6B72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00"/>
          <c:min val="70"/>
        </c:scaling>
        <c:delete val="0"/>
        <c:axPos val="l"/>
        <c:majorGridlines>
          <c:spPr>
            <a:ln w="7620" cap="flat">
              <a:solidFill>
                <a:srgbClr val="E4E5EA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6B72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FFFFFF"/>
        </a:solidFill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000"/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c:style val="2"/>
  <c:chart>
    <c:title>
      <c:tx>
        <c:rich>
          <a:bodyPr/>
          <a:lstStyle/>
          <a:p>
            <a:pPr>
              <a:defRPr sz="1100" b="0" i="0" u="none" strike="noStrike">
                <a:solidFill>
                  <a:srgbClr val="6B6B72"/>
                </a:solidFill>
                <a:latin typeface="Arial"/>
              </a:defRPr>
            </a:pPr>
            <a:r>
              <a:rPr lang="en-GB" sz="1100" b="0" i="0" u="none" strike="noStrike">
                <a:solidFill>
                  <a:srgbClr val="6B6B72"/>
                </a:solidFill>
                <a:latin typeface="Arial"/>
              </a:rPr>
              <a:t>CSIbert average (%)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Intra-lingual (English)</c:v>
                </c:pt>
              </c:strCache>
            </c:strRef>
          </c:tx>
          <c:spPr>
            <a:solidFill>
              <a:srgbClr val="97AEED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strike="noStrike">
                    <a:solidFill>
                      <a:srgbClr val="333333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Arabic</c:v>
                </c:pt>
                <c:pt idx="1">
                  <c:v>Chinese</c:v>
                </c:pt>
                <c:pt idx="2">
                  <c:v>Bengali-WB</c:v>
                </c:pt>
                <c:pt idx="3">
                  <c:v>Bengali-BD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30</c:v>
                </c:pt>
                <c:pt idx="1">
                  <c:v>35</c:v>
                </c:pt>
                <c:pt idx="2">
                  <c:v>31</c:v>
                </c:pt>
                <c:pt idx="3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A5-FE43-9213-87B38E123F9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Inter-lingual (native)</c:v>
                </c:pt>
              </c:strCache>
            </c:strRef>
          </c:tx>
          <c:spPr>
            <a:solidFill>
              <a:srgbClr val="2D5BE3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strike="noStrike">
                    <a:solidFill>
                      <a:srgbClr val="333333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Arabic</c:v>
                </c:pt>
                <c:pt idx="1">
                  <c:v>Chinese</c:v>
                </c:pt>
                <c:pt idx="2">
                  <c:v>Bengali-WB</c:v>
                </c:pt>
                <c:pt idx="3">
                  <c:v>Bengali-BD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66</c:v>
                </c:pt>
                <c:pt idx="1">
                  <c:v>72</c:v>
                </c:pt>
                <c:pt idx="2">
                  <c:v>45</c:v>
                </c:pt>
                <c:pt idx="3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AA5-FE43-9213-87B38E123F9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6B72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80"/>
          <c:min val="0"/>
        </c:scaling>
        <c:delete val="0"/>
        <c:axPos val="l"/>
        <c:majorGridlines>
          <c:spPr>
            <a:ln w="7620" cap="flat">
              <a:solidFill>
                <a:srgbClr val="E4E5EA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6B72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FFFFFF"/>
        </a:solidFill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000"/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9565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112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2D5BE3"/>
          </a:solidFill>
          <a:ln w="12700">
            <a:solidFill>
              <a:srgbClr val="2D5B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48640" y="1239012"/>
            <a:ext cx="77724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A8B4D8"/>
                </a:solidFill>
                <a:latin typeface="Cambria" panose="02040503050406030204" pitchFamily="18" charset="0"/>
                <a:ea typeface="Calibri" pitchFamily="34" charset="-122"/>
                <a:cs typeface="Calibri" pitchFamily="34" charset="-120"/>
              </a:rPr>
              <a:t>Cross-Cultural Reasoning</a:t>
            </a:r>
            <a:r>
              <a:rPr lang="en-US" sz="2400" b="1" dirty="0">
                <a:latin typeface="Cambria" panose="02040503050406030204" pitchFamily="18" charset="0"/>
              </a:rPr>
              <a:t> </a:t>
            </a:r>
            <a:r>
              <a:rPr lang="en-US" sz="2400" b="1" dirty="0">
                <a:solidFill>
                  <a:srgbClr val="A8B4D8"/>
                </a:solidFill>
                <a:latin typeface="Cambria" panose="02040503050406030204" pitchFamily="18" charset="0"/>
                <a:ea typeface="Calibri" pitchFamily="34" charset="-122"/>
                <a:cs typeface="Calibri" pitchFamily="34" charset="-120"/>
              </a:rPr>
              <a:t>in 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A8B4D8"/>
                </a:solidFill>
                <a:latin typeface="Cambria" panose="02040503050406030204" pitchFamily="18" charset="0"/>
                <a:ea typeface="Calibri" pitchFamily="34" charset="-122"/>
                <a:cs typeface="Calibri" pitchFamily="34" charset="-120"/>
              </a:rPr>
              <a:t>Large Language Models</a:t>
            </a:r>
            <a:endParaRPr lang="en-US" sz="2400" b="1" dirty="0">
              <a:latin typeface="Cambria" panose="02040503050406030204" pitchFamily="18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548640" y="2743200"/>
            <a:ext cx="868680" cy="36576"/>
          </a:xfrm>
          <a:prstGeom prst="rect">
            <a:avLst/>
          </a:prstGeom>
          <a:solidFill>
            <a:srgbClr val="2D5BE3"/>
          </a:solidFill>
          <a:ln w="12700">
            <a:solidFill>
              <a:srgbClr val="2D5B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48640" y="2944368"/>
            <a:ext cx="804672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50" i="1" dirty="0">
                <a:solidFill>
                  <a:srgbClr val="FFFFFF"/>
                </a:solidFill>
                <a:latin typeface="Cambria" panose="02040503050406030204" pitchFamily="18" charset="0"/>
                <a:ea typeface="Calibri" pitchFamily="34" charset="-122"/>
                <a:cs typeface="Calibri" pitchFamily="34" charset="-120"/>
              </a:rPr>
              <a:t>Mohsinul Kabir</a:t>
            </a:r>
            <a:r>
              <a:rPr lang="en-US" sz="1250" i="1" dirty="0">
                <a:solidFill>
                  <a:srgbClr val="CCCCCC"/>
                </a:solidFill>
                <a:latin typeface="Cambria" panose="02040503050406030204" pitchFamily="18" charset="0"/>
                <a:ea typeface="Calibri" pitchFamily="34" charset="-122"/>
                <a:cs typeface="Calibri" pitchFamily="34" charset="-120"/>
              </a:rPr>
              <a:t>  ·  PhD Student  · University of Manchester / NaCTeM / ELLIS Manchester</a:t>
            </a:r>
            <a:endParaRPr lang="en-US" sz="1250" i="1" dirty="0">
              <a:latin typeface="Cambria" panose="02040503050406030204" pitchFamily="18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548640" y="4773168"/>
            <a:ext cx="45720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95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August 2026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7772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Three Tasks That Invoke Reasoning Traits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02920" y="877824"/>
            <a:ext cx="8229600" cy="20117"/>
          </a:xfrm>
          <a:prstGeom prst="rect">
            <a:avLst/>
          </a:prstGeom>
          <a:solidFill>
            <a:srgbClr val="E4E5EA"/>
          </a:solidFill>
          <a:ln w="1270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02920" y="969264"/>
            <a:ext cx="81381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tasks operate on scenarios and require salience, contextual inference, and cultural re-contextualisation.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502920" y="1316736"/>
            <a:ext cx="8138160" cy="1042416"/>
          </a:xfrm>
          <a:prstGeom prst="roundRect">
            <a:avLst>
              <a:gd name="adj" fmla="val 6140"/>
            </a:avLst>
          </a:prstGeom>
          <a:solidFill>
            <a:srgbClr val="F4F5F7"/>
          </a:solidFill>
          <a:ln w="5080">
            <a:solidFill>
              <a:srgbClr val="E4E5EA"/>
            </a:solidFill>
            <a:prstDash val="solid"/>
          </a:ln>
          <a:effectLst>
            <a:outerShdw blurRad="101600" dist="25400" dir="54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658368" y="1627632"/>
            <a:ext cx="822960" cy="292608"/>
          </a:xfrm>
          <a:prstGeom prst="roundRect">
            <a:avLst>
              <a:gd name="adj" fmla="val 12500"/>
            </a:avLst>
          </a:prstGeom>
          <a:solidFill>
            <a:srgbClr val="1B5E38"/>
          </a:solidFill>
          <a:ln w="12700">
            <a:solidFill>
              <a:srgbClr val="1B5E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58368" y="1627632"/>
            <a:ext cx="822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1572768" y="1408176"/>
            <a:ext cx="502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9A9A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Input: 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2048256" y="1408176"/>
            <a:ext cx="447331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50" dirty="0">
                <a:solidFill>
                  <a:srgbClr val="1A1A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“We are decorating for Halloween this weekend."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1572768" y="1655064"/>
            <a:ext cx="548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9A9A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Output: 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2139696" y="1655064"/>
            <a:ext cx="2011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D5BE3"/>
                </a:solidFill>
                <a:latin typeface="Calibri" pitchFamily="34" charset="0"/>
                <a:cs typeface="Calibri" pitchFamily="34" charset="-120"/>
              </a:rPr>
              <a:t>Halloween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1572768" y="1901952"/>
            <a:ext cx="687628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Reasoning trait: Decide which span is culturally salient, not merely named or topical. 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02920" y="2468880"/>
            <a:ext cx="8138160" cy="1042416"/>
          </a:xfrm>
          <a:prstGeom prst="roundRect">
            <a:avLst>
              <a:gd name="adj" fmla="val 6140"/>
            </a:avLst>
          </a:prstGeom>
          <a:solidFill>
            <a:srgbClr val="F4F5F7"/>
          </a:solidFill>
          <a:ln w="5080">
            <a:solidFill>
              <a:srgbClr val="E4E5EA"/>
            </a:solidFill>
            <a:prstDash val="solid"/>
          </a:ln>
          <a:effectLst>
            <a:outerShdw blurRad="101600" dist="25400" dir="54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658368" y="2779776"/>
            <a:ext cx="822960" cy="292608"/>
          </a:xfrm>
          <a:prstGeom prst="roundRect">
            <a:avLst>
              <a:gd name="adj" fmla="val 12500"/>
            </a:avLst>
          </a:prstGeom>
          <a:solidFill>
            <a:srgbClr val="2D5BE3"/>
          </a:solidFill>
          <a:ln w="12700">
            <a:solidFill>
              <a:srgbClr val="2D5B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58368" y="2779776"/>
            <a:ext cx="822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Predict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1572768" y="2560320"/>
            <a:ext cx="502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9A9A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Input: 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2048256" y="25603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50" dirty="0">
                <a:solidFill>
                  <a:srgbClr val="1A1A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"We are decorating for [MASK] this weekend."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1572768" y="2807208"/>
            <a:ext cx="548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9A9A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Output: 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2139696" y="2807208"/>
            <a:ext cx="2011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50" b="1" dirty="0">
                <a:solidFill>
                  <a:srgbClr val="2D5BE3"/>
                </a:solidFill>
                <a:latin typeface="Calibri" pitchFamily="34" charset="0"/>
                <a:cs typeface="Calibri" pitchFamily="34" charset="-120"/>
              </a:rPr>
              <a:t>Halloween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1572768" y="3054096"/>
            <a:ext cx="687628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Reasoning trait: Infer the missing culturally appropriate expression from surrounding context.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502920" y="3621024"/>
            <a:ext cx="8138160" cy="1042416"/>
          </a:xfrm>
          <a:prstGeom prst="roundRect">
            <a:avLst>
              <a:gd name="adj" fmla="val 6140"/>
            </a:avLst>
          </a:prstGeom>
          <a:solidFill>
            <a:srgbClr val="F4F5F7"/>
          </a:solidFill>
          <a:ln w="5080">
            <a:solidFill>
              <a:srgbClr val="E4E5EA"/>
            </a:solidFill>
            <a:prstDash val="solid"/>
          </a:ln>
          <a:effectLst>
            <a:outerShdw blurRad="101600" dist="25400" dir="54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658368" y="3931920"/>
            <a:ext cx="822960" cy="292608"/>
          </a:xfrm>
          <a:prstGeom prst="roundRect">
            <a:avLst>
              <a:gd name="adj" fmla="val 12500"/>
            </a:avLst>
          </a:prstGeom>
          <a:solidFill>
            <a:srgbClr val="7B3FA0"/>
          </a:solidFill>
          <a:ln w="12700">
            <a:solidFill>
              <a:srgbClr val="7B3FA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658368" y="3931920"/>
            <a:ext cx="822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Adapt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1572768" y="3712464"/>
            <a:ext cx="502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9A9A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Input: 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2048256" y="3712464"/>
            <a:ext cx="447331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1A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"We are decorating for &lt;CSI&gt;Halloween&lt;/CSI&gt; this weekend."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1572768" y="3959352"/>
            <a:ext cx="548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9A9A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Output: 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2139696" y="3959352"/>
            <a:ext cx="2011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D5B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Lantern Festival / Eid / Durga Puja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1572768" y="4206240"/>
            <a:ext cx="687628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Reasoning trait: Preserve communicative function while moving across cultural contexts.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502920" y="4653845"/>
            <a:ext cx="8138160" cy="384047"/>
          </a:xfrm>
          <a:prstGeom prst="roundRect">
            <a:avLst>
              <a:gd name="adj" fmla="val 15789"/>
            </a:avLst>
          </a:prstGeom>
          <a:solidFill>
            <a:srgbClr val="EBF0FD"/>
          </a:solidFill>
          <a:ln w="10160">
            <a:solidFill>
              <a:srgbClr val="2D5B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685800" y="4712724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D5B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methodological move: </a:t>
            </a:r>
            <a:r>
              <a:rPr lang="en-US" sz="1150" b="1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r>
              <a:rPr lang="en-US" sz="1150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ultural competence is evaluated through actions models must perform by using context and a culturally cognitive process.  </a:t>
            </a:r>
            <a:endParaRPr lang="en-US" sz="11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01168"/>
            <a:ext cx="80467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Evaluation Metrics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02920" y="713232"/>
            <a:ext cx="8229600" cy="18288"/>
          </a:xfrm>
          <a:prstGeom prst="rect">
            <a:avLst/>
          </a:prstGeom>
          <a:solidFill>
            <a:srgbClr val="E4E5EA"/>
          </a:solidFill>
          <a:ln w="1270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02920" y="768096"/>
            <a:ext cx="66751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 metrics enforce strict correctness; soft metrics give graded credit for semantically equivalent outputs.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7242048" y="768096"/>
            <a:ext cx="640080" cy="219456"/>
          </a:xfrm>
          <a:prstGeom prst="roundRect">
            <a:avLst>
              <a:gd name="adj" fmla="val 20833"/>
            </a:avLst>
          </a:prstGeom>
          <a:solidFill>
            <a:srgbClr val="1A1A1E"/>
          </a:solidFill>
          <a:ln w="12700">
            <a:solidFill>
              <a:srgbClr val="1A1A1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242048" y="768096"/>
            <a:ext cx="640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7955280" y="768096"/>
            <a:ext cx="640080" cy="219456"/>
          </a:xfrm>
          <a:prstGeom prst="roundRect">
            <a:avLst>
              <a:gd name="adj" fmla="val 20833"/>
            </a:avLst>
          </a:prstGeom>
          <a:solidFill>
            <a:srgbClr val="2D5BE3"/>
          </a:solidFill>
          <a:ln w="12700">
            <a:solidFill>
              <a:srgbClr val="2D5B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955280" y="768096"/>
            <a:ext cx="640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502920" y="1078992"/>
            <a:ext cx="2578608" cy="347472"/>
          </a:xfrm>
          <a:prstGeom prst="roundRect">
            <a:avLst>
              <a:gd name="adj" fmla="val 18421"/>
            </a:avLst>
          </a:prstGeom>
          <a:solidFill>
            <a:srgbClr val="1B5E38"/>
          </a:solidFill>
          <a:ln w="12700">
            <a:solidFill>
              <a:srgbClr val="1B5E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02920" y="1078992"/>
            <a:ext cx="25786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CSI Identification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502920" y="1517904"/>
            <a:ext cx="2578608" cy="1444752"/>
          </a:xfrm>
          <a:prstGeom prst="roundRect">
            <a:avLst>
              <a:gd name="adj" fmla="val 4430"/>
            </a:avLst>
          </a:prstGeom>
          <a:solidFill>
            <a:srgbClr val="F4F5F7"/>
          </a:solidFill>
          <a:ln w="508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2441448" y="1609344"/>
            <a:ext cx="548640" cy="201168"/>
          </a:xfrm>
          <a:prstGeom prst="roundRect">
            <a:avLst>
              <a:gd name="adj" fmla="val 18182"/>
            </a:avLst>
          </a:prstGeom>
          <a:solidFill>
            <a:srgbClr val="1A1A1E"/>
          </a:solidFill>
          <a:ln w="12700">
            <a:solidFill>
              <a:srgbClr val="1A1A1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2441448" y="1609344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kern="0" spc="8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</a:t>
            </a:r>
            <a:endParaRPr lang="en-US" sz="750" dirty="0"/>
          </a:p>
        </p:txBody>
      </p:sp>
      <p:sp>
        <p:nvSpPr>
          <p:cNvPr id="14" name="Text 12"/>
          <p:cNvSpPr/>
          <p:nvPr/>
        </p:nvSpPr>
        <p:spPr>
          <a:xfrm>
            <a:off x="630936" y="1591056"/>
            <a:ext cx="17739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B5E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HI-CSI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630936" y="1856232"/>
            <a:ext cx="232257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 Identification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630936" y="2057400"/>
            <a:ext cx="2322576" cy="11887"/>
          </a:xfrm>
          <a:prstGeom prst="rect">
            <a:avLst/>
          </a:prstGeom>
          <a:solidFill>
            <a:srgbClr val="E4E5EA"/>
          </a:solidFill>
          <a:ln w="1270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630936" y="2112264"/>
            <a:ext cx="2322576" cy="274320"/>
          </a:xfrm>
          <a:prstGeom prst="roundRect">
            <a:avLst>
              <a:gd name="adj" fmla="val 13333"/>
            </a:avLst>
          </a:prstGeom>
          <a:solidFill>
            <a:srgbClr val="F0F4FE"/>
          </a:solidFill>
          <a:ln w="5080">
            <a:solidFill>
              <a:srgbClr val="97AE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30936" y="2112264"/>
            <a:ext cx="23225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2D5BE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sim(g,m) = 𝕀[ g = m ]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30936" y="2432304"/>
            <a:ext cx="232257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Exact string match between gold and predicted CSI span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502920" y="3072384"/>
            <a:ext cx="2578608" cy="1444752"/>
          </a:xfrm>
          <a:prstGeom prst="roundRect">
            <a:avLst>
              <a:gd name="adj" fmla="val 4430"/>
            </a:avLst>
          </a:prstGeom>
          <a:solidFill>
            <a:srgbClr val="F4F5F7"/>
          </a:solidFill>
          <a:ln w="508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2441448" y="3163824"/>
            <a:ext cx="548640" cy="201168"/>
          </a:xfrm>
          <a:prstGeom prst="roundRect">
            <a:avLst>
              <a:gd name="adj" fmla="val 18182"/>
            </a:avLst>
          </a:prstGeom>
          <a:solidFill>
            <a:srgbClr val="2D5BE3"/>
          </a:solidFill>
          <a:ln w="12700">
            <a:solidFill>
              <a:srgbClr val="2D5B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2441448" y="3163824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kern="0" spc="8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</a:t>
            </a:r>
            <a:endParaRPr lang="en-US" sz="750" dirty="0"/>
          </a:p>
        </p:txBody>
      </p:sp>
      <p:sp>
        <p:nvSpPr>
          <p:cNvPr id="23" name="Text 21"/>
          <p:cNvSpPr/>
          <p:nvPr/>
        </p:nvSpPr>
        <p:spPr>
          <a:xfrm>
            <a:off x="630936" y="3145536"/>
            <a:ext cx="17739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B5E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SI-CSI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630936" y="3410712"/>
            <a:ext cx="232257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 Identification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630936" y="3611880"/>
            <a:ext cx="2322576" cy="11887"/>
          </a:xfrm>
          <a:prstGeom prst="rect">
            <a:avLst/>
          </a:prstGeom>
          <a:solidFill>
            <a:srgbClr val="E4E5EA"/>
          </a:solidFill>
          <a:ln w="1270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630936" y="3666744"/>
            <a:ext cx="2322576" cy="274320"/>
          </a:xfrm>
          <a:prstGeom prst="roundRect">
            <a:avLst>
              <a:gd name="adj" fmla="val 13333"/>
            </a:avLst>
          </a:prstGeom>
          <a:solidFill>
            <a:srgbClr val="F0F4FE"/>
          </a:solidFill>
          <a:ln w="5080">
            <a:solidFill>
              <a:srgbClr val="97AE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630936" y="3666744"/>
            <a:ext cx="23225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2D5BE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s(g,m) = 1 − d_Lev(g,m) / max(|g|,|m|)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630936" y="3986784"/>
            <a:ext cx="232257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Levenshtein similarity + Hungarian alignment across spans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3246120" y="1078992"/>
            <a:ext cx="2578608" cy="347472"/>
          </a:xfrm>
          <a:prstGeom prst="roundRect">
            <a:avLst>
              <a:gd name="adj" fmla="val 18421"/>
            </a:avLst>
          </a:prstGeom>
          <a:solidFill>
            <a:srgbClr val="2D5BE3"/>
          </a:solidFill>
          <a:ln w="12700">
            <a:solidFill>
              <a:srgbClr val="2D5B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3246120" y="1078992"/>
            <a:ext cx="25786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CSI Prediction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3246120" y="1517904"/>
            <a:ext cx="2578608" cy="1444752"/>
          </a:xfrm>
          <a:prstGeom prst="roundRect">
            <a:avLst>
              <a:gd name="adj" fmla="val 4430"/>
            </a:avLst>
          </a:prstGeom>
          <a:solidFill>
            <a:srgbClr val="F4F5F7"/>
          </a:solidFill>
          <a:ln w="508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5184648" y="1609344"/>
            <a:ext cx="548640" cy="201168"/>
          </a:xfrm>
          <a:prstGeom prst="roundRect">
            <a:avLst>
              <a:gd name="adj" fmla="val 18182"/>
            </a:avLst>
          </a:prstGeom>
          <a:solidFill>
            <a:srgbClr val="1A1A1E"/>
          </a:solidFill>
          <a:ln w="12700">
            <a:solidFill>
              <a:srgbClr val="1A1A1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5184648" y="1609344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kern="0" spc="8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</a:t>
            </a:r>
            <a:endParaRPr lang="en-US" sz="750" dirty="0"/>
          </a:p>
        </p:txBody>
      </p:sp>
      <p:sp>
        <p:nvSpPr>
          <p:cNvPr id="34" name="Text 32"/>
          <p:cNvSpPr/>
          <p:nvPr/>
        </p:nvSpPr>
        <p:spPr>
          <a:xfrm>
            <a:off x="3374136" y="1591056"/>
            <a:ext cx="17739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D5BE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HP-CSI</a:t>
            </a:r>
            <a:endParaRPr lang="en-US" sz="1350" dirty="0"/>
          </a:p>
        </p:txBody>
      </p:sp>
      <p:sp>
        <p:nvSpPr>
          <p:cNvPr id="35" name="Text 33"/>
          <p:cNvSpPr/>
          <p:nvPr/>
        </p:nvSpPr>
        <p:spPr>
          <a:xfrm>
            <a:off x="3374136" y="1856232"/>
            <a:ext cx="232257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 Prediction</a:t>
            </a:r>
            <a:endParaRPr lang="en-US" sz="950" dirty="0"/>
          </a:p>
        </p:txBody>
      </p:sp>
      <p:sp>
        <p:nvSpPr>
          <p:cNvPr id="36" name="Shape 34"/>
          <p:cNvSpPr/>
          <p:nvPr/>
        </p:nvSpPr>
        <p:spPr>
          <a:xfrm>
            <a:off x="3374136" y="2057400"/>
            <a:ext cx="2322576" cy="11887"/>
          </a:xfrm>
          <a:prstGeom prst="rect">
            <a:avLst/>
          </a:prstGeom>
          <a:solidFill>
            <a:srgbClr val="E4E5EA"/>
          </a:solidFill>
          <a:ln w="1270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Shape 35"/>
          <p:cNvSpPr/>
          <p:nvPr/>
        </p:nvSpPr>
        <p:spPr>
          <a:xfrm>
            <a:off x="3374136" y="2112264"/>
            <a:ext cx="2322576" cy="274320"/>
          </a:xfrm>
          <a:prstGeom prst="roundRect">
            <a:avLst>
              <a:gd name="adj" fmla="val 13333"/>
            </a:avLst>
          </a:prstGeom>
          <a:solidFill>
            <a:srgbClr val="F0F4FE"/>
          </a:solidFill>
          <a:ln w="5080">
            <a:solidFill>
              <a:srgbClr val="97AE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/>
          <p:nvPr/>
        </p:nvSpPr>
        <p:spPr>
          <a:xfrm>
            <a:off x="3374136" y="2112264"/>
            <a:ext cx="23225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2D5BE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sim(g,p) = 𝕀[ lower(g) = lower(p) ]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3374136" y="2432304"/>
            <a:ext cx="232257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Case-insensitive exact match on &lt;CSI&gt; span content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3246120" y="3072384"/>
            <a:ext cx="2578608" cy="1444752"/>
          </a:xfrm>
          <a:prstGeom prst="roundRect">
            <a:avLst>
              <a:gd name="adj" fmla="val 4430"/>
            </a:avLst>
          </a:prstGeom>
          <a:solidFill>
            <a:srgbClr val="F4F5F7"/>
          </a:solidFill>
          <a:ln w="508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Shape 39"/>
          <p:cNvSpPr/>
          <p:nvPr/>
        </p:nvSpPr>
        <p:spPr>
          <a:xfrm>
            <a:off x="5184648" y="3163824"/>
            <a:ext cx="548640" cy="201168"/>
          </a:xfrm>
          <a:prstGeom prst="roundRect">
            <a:avLst>
              <a:gd name="adj" fmla="val 18182"/>
            </a:avLst>
          </a:prstGeom>
          <a:solidFill>
            <a:srgbClr val="2D5BE3"/>
          </a:solidFill>
          <a:ln w="12700">
            <a:solidFill>
              <a:srgbClr val="2D5B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Text 40"/>
          <p:cNvSpPr/>
          <p:nvPr/>
        </p:nvSpPr>
        <p:spPr>
          <a:xfrm>
            <a:off x="5184648" y="3163824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kern="0" spc="8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</a:t>
            </a:r>
            <a:endParaRPr lang="en-US" sz="750" dirty="0"/>
          </a:p>
        </p:txBody>
      </p:sp>
      <p:sp>
        <p:nvSpPr>
          <p:cNvPr id="43" name="Text 41"/>
          <p:cNvSpPr/>
          <p:nvPr/>
        </p:nvSpPr>
        <p:spPr>
          <a:xfrm>
            <a:off x="3374136" y="3145536"/>
            <a:ext cx="17739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D5BE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SP-CSI</a:t>
            </a:r>
            <a:endParaRPr lang="en-US" sz="1350" dirty="0"/>
          </a:p>
        </p:txBody>
      </p:sp>
      <p:sp>
        <p:nvSpPr>
          <p:cNvPr id="44" name="Text 42"/>
          <p:cNvSpPr/>
          <p:nvPr/>
        </p:nvSpPr>
        <p:spPr>
          <a:xfrm>
            <a:off x="3374136" y="3410712"/>
            <a:ext cx="232257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 Prediction</a:t>
            </a:r>
            <a:endParaRPr lang="en-US" sz="950" dirty="0"/>
          </a:p>
        </p:txBody>
      </p:sp>
      <p:sp>
        <p:nvSpPr>
          <p:cNvPr id="45" name="Shape 43"/>
          <p:cNvSpPr/>
          <p:nvPr/>
        </p:nvSpPr>
        <p:spPr>
          <a:xfrm>
            <a:off x="3374136" y="3611880"/>
            <a:ext cx="2322576" cy="11887"/>
          </a:xfrm>
          <a:prstGeom prst="rect">
            <a:avLst/>
          </a:prstGeom>
          <a:solidFill>
            <a:srgbClr val="E4E5EA"/>
          </a:solidFill>
          <a:ln w="1270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Shape 44"/>
          <p:cNvSpPr/>
          <p:nvPr/>
        </p:nvSpPr>
        <p:spPr>
          <a:xfrm>
            <a:off x="3374136" y="3666744"/>
            <a:ext cx="2322576" cy="274320"/>
          </a:xfrm>
          <a:prstGeom prst="roundRect">
            <a:avLst>
              <a:gd name="adj" fmla="val 13333"/>
            </a:avLst>
          </a:prstGeom>
          <a:solidFill>
            <a:srgbClr val="F0F4FE"/>
          </a:solidFill>
          <a:ln w="5080">
            <a:solidFill>
              <a:srgbClr val="97AE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45"/>
          <p:cNvSpPr/>
          <p:nvPr/>
        </p:nvSpPr>
        <p:spPr>
          <a:xfrm>
            <a:off x="3374136" y="3666744"/>
            <a:ext cx="23225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2D5BE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sim_sem(g,p) = cos( e(g), e(p) )</a:t>
            </a:r>
            <a:endParaRPr lang="en-US" sz="900" dirty="0"/>
          </a:p>
        </p:txBody>
      </p:sp>
      <p:sp>
        <p:nvSpPr>
          <p:cNvPr id="48" name="Text 46"/>
          <p:cNvSpPr/>
          <p:nvPr/>
        </p:nvSpPr>
        <p:spPr>
          <a:xfrm>
            <a:off x="3374136" y="3986784"/>
            <a:ext cx="232257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Cosine similarity via SentenceBERT (all-mpnet-base-v2)</a:t>
            </a:r>
            <a:endParaRPr lang="en-US" sz="1000" dirty="0"/>
          </a:p>
        </p:txBody>
      </p:sp>
      <p:sp>
        <p:nvSpPr>
          <p:cNvPr id="49" name="Shape 47"/>
          <p:cNvSpPr/>
          <p:nvPr/>
        </p:nvSpPr>
        <p:spPr>
          <a:xfrm>
            <a:off x="5989320" y="1078992"/>
            <a:ext cx="2578608" cy="347472"/>
          </a:xfrm>
          <a:prstGeom prst="roundRect">
            <a:avLst>
              <a:gd name="adj" fmla="val 18421"/>
            </a:avLst>
          </a:prstGeom>
          <a:solidFill>
            <a:srgbClr val="6B28A0"/>
          </a:solidFill>
          <a:ln w="12700">
            <a:solidFill>
              <a:srgbClr val="6B28A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48"/>
          <p:cNvSpPr/>
          <p:nvPr/>
        </p:nvSpPr>
        <p:spPr>
          <a:xfrm>
            <a:off x="5989320" y="1078992"/>
            <a:ext cx="25786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CSI Adaptation</a:t>
            </a:r>
            <a:endParaRPr lang="en-US" sz="1200" dirty="0"/>
          </a:p>
        </p:txBody>
      </p:sp>
      <p:sp>
        <p:nvSpPr>
          <p:cNvPr id="51" name="Shape 49"/>
          <p:cNvSpPr/>
          <p:nvPr/>
        </p:nvSpPr>
        <p:spPr>
          <a:xfrm>
            <a:off x="5989320" y="1517904"/>
            <a:ext cx="2578608" cy="1444752"/>
          </a:xfrm>
          <a:prstGeom prst="roundRect">
            <a:avLst>
              <a:gd name="adj" fmla="val 4430"/>
            </a:avLst>
          </a:prstGeom>
          <a:solidFill>
            <a:srgbClr val="F4F5F7"/>
          </a:solidFill>
          <a:ln w="508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Shape 50"/>
          <p:cNvSpPr/>
          <p:nvPr/>
        </p:nvSpPr>
        <p:spPr>
          <a:xfrm>
            <a:off x="7927848" y="1609344"/>
            <a:ext cx="548640" cy="201168"/>
          </a:xfrm>
          <a:prstGeom prst="roundRect">
            <a:avLst>
              <a:gd name="adj" fmla="val 18182"/>
            </a:avLst>
          </a:prstGeom>
          <a:solidFill>
            <a:srgbClr val="2D5BE3"/>
          </a:solidFill>
          <a:ln w="12700">
            <a:solidFill>
              <a:srgbClr val="2D5B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Text 51"/>
          <p:cNvSpPr/>
          <p:nvPr/>
        </p:nvSpPr>
        <p:spPr>
          <a:xfrm>
            <a:off x="7927848" y="1609344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kern="0" spc="8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</a:t>
            </a:r>
            <a:endParaRPr lang="en-US" sz="750" dirty="0"/>
          </a:p>
        </p:txBody>
      </p:sp>
      <p:sp>
        <p:nvSpPr>
          <p:cNvPr id="54" name="Text 52"/>
          <p:cNvSpPr/>
          <p:nvPr/>
        </p:nvSpPr>
        <p:spPr>
          <a:xfrm>
            <a:off x="6117336" y="1591056"/>
            <a:ext cx="17739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6B28A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CSIᵇᵉʳᵗ</a:t>
            </a:r>
            <a:endParaRPr lang="en-US" sz="1350" dirty="0"/>
          </a:p>
        </p:txBody>
      </p:sp>
      <p:sp>
        <p:nvSpPr>
          <p:cNvPr id="55" name="Text 53"/>
          <p:cNvSpPr/>
          <p:nvPr/>
        </p:nvSpPr>
        <p:spPr>
          <a:xfrm>
            <a:off x="6117336" y="1856232"/>
            <a:ext cx="232257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CSI-level BERTScore</a:t>
            </a:r>
            <a:endParaRPr lang="en-US" sz="950" dirty="0"/>
          </a:p>
        </p:txBody>
      </p:sp>
      <p:sp>
        <p:nvSpPr>
          <p:cNvPr id="56" name="Shape 54"/>
          <p:cNvSpPr/>
          <p:nvPr/>
        </p:nvSpPr>
        <p:spPr>
          <a:xfrm>
            <a:off x="6117336" y="2057400"/>
            <a:ext cx="2322576" cy="11887"/>
          </a:xfrm>
          <a:prstGeom prst="rect">
            <a:avLst/>
          </a:prstGeom>
          <a:solidFill>
            <a:srgbClr val="E4E5EA"/>
          </a:solidFill>
          <a:ln w="1270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Shape 55"/>
          <p:cNvSpPr/>
          <p:nvPr/>
        </p:nvSpPr>
        <p:spPr>
          <a:xfrm>
            <a:off x="6117336" y="2112264"/>
            <a:ext cx="2322576" cy="274320"/>
          </a:xfrm>
          <a:prstGeom prst="roundRect">
            <a:avLst>
              <a:gd name="adj" fmla="val 13333"/>
            </a:avLst>
          </a:prstGeom>
          <a:solidFill>
            <a:srgbClr val="F0F4FE"/>
          </a:solidFill>
          <a:ln w="5080">
            <a:solidFill>
              <a:srgbClr val="97AE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8" name="Text 56"/>
          <p:cNvSpPr/>
          <p:nvPr/>
        </p:nvSpPr>
        <p:spPr>
          <a:xfrm>
            <a:off x="6117336" y="2112264"/>
            <a:ext cx="23225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2D5BE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1/n Σ F1_bert(g_i, o_i)</a:t>
            </a:r>
            <a:endParaRPr lang="en-US" sz="900" dirty="0"/>
          </a:p>
        </p:txBody>
      </p:sp>
      <p:sp>
        <p:nvSpPr>
          <p:cNvPr id="59" name="Text 57"/>
          <p:cNvSpPr/>
          <p:nvPr/>
        </p:nvSpPr>
        <p:spPr>
          <a:xfrm>
            <a:off x="6117336" y="2432304"/>
            <a:ext cx="232257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Semantic similarity at the adapted CSI span level</a:t>
            </a:r>
            <a:endParaRPr lang="en-US" sz="1000" dirty="0"/>
          </a:p>
        </p:txBody>
      </p:sp>
      <p:sp>
        <p:nvSpPr>
          <p:cNvPr id="60" name="Shape 58"/>
          <p:cNvSpPr/>
          <p:nvPr/>
        </p:nvSpPr>
        <p:spPr>
          <a:xfrm>
            <a:off x="5989320" y="3072384"/>
            <a:ext cx="2578608" cy="1444752"/>
          </a:xfrm>
          <a:prstGeom prst="roundRect">
            <a:avLst>
              <a:gd name="adj" fmla="val 4430"/>
            </a:avLst>
          </a:prstGeom>
          <a:solidFill>
            <a:srgbClr val="F4F5F7"/>
          </a:solidFill>
          <a:ln w="508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1" name="Shape 59"/>
          <p:cNvSpPr/>
          <p:nvPr/>
        </p:nvSpPr>
        <p:spPr>
          <a:xfrm>
            <a:off x="7927848" y="3163824"/>
            <a:ext cx="548640" cy="201168"/>
          </a:xfrm>
          <a:prstGeom prst="roundRect">
            <a:avLst>
              <a:gd name="adj" fmla="val 18182"/>
            </a:avLst>
          </a:prstGeom>
          <a:solidFill>
            <a:srgbClr val="2D5BE3"/>
          </a:solidFill>
          <a:ln w="12700">
            <a:solidFill>
              <a:srgbClr val="2D5B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2" name="Text 60"/>
          <p:cNvSpPr/>
          <p:nvPr/>
        </p:nvSpPr>
        <p:spPr>
          <a:xfrm>
            <a:off x="7927848" y="3163824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kern="0" spc="8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</a:t>
            </a:r>
            <a:endParaRPr lang="en-US" sz="750" dirty="0"/>
          </a:p>
        </p:txBody>
      </p:sp>
      <p:sp>
        <p:nvSpPr>
          <p:cNvPr id="63" name="Text 61"/>
          <p:cNvSpPr/>
          <p:nvPr/>
        </p:nvSpPr>
        <p:spPr>
          <a:xfrm>
            <a:off x="6117336" y="3145536"/>
            <a:ext cx="17739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6B28A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SENTᵇᵉʳᵗ</a:t>
            </a:r>
            <a:endParaRPr lang="en-US" sz="1350" dirty="0"/>
          </a:p>
        </p:txBody>
      </p:sp>
      <p:sp>
        <p:nvSpPr>
          <p:cNvPr id="64" name="Text 62"/>
          <p:cNvSpPr/>
          <p:nvPr/>
        </p:nvSpPr>
        <p:spPr>
          <a:xfrm>
            <a:off x="6117336" y="3410712"/>
            <a:ext cx="232257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Sentence BERTScore</a:t>
            </a:r>
            <a:endParaRPr lang="en-US" sz="950" dirty="0"/>
          </a:p>
        </p:txBody>
      </p:sp>
      <p:sp>
        <p:nvSpPr>
          <p:cNvPr id="65" name="Shape 63"/>
          <p:cNvSpPr/>
          <p:nvPr/>
        </p:nvSpPr>
        <p:spPr>
          <a:xfrm>
            <a:off x="6117336" y="3611880"/>
            <a:ext cx="2322576" cy="11887"/>
          </a:xfrm>
          <a:prstGeom prst="rect">
            <a:avLst/>
          </a:prstGeom>
          <a:solidFill>
            <a:srgbClr val="E4E5EA"/>
          </a:solidFill>
          <a:ln w="1270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6" name="Shape 64"/>
          <p:cNvSpPr/>
          <p:nvPr/>
        </p:nvSpPr>
        <p:spPr>
          <a:xfrm>
            <a:off x="6117336" y="3666744"/>
            <a:ext cx="2322576" cy="274320"/>
          </a:xfrm>
          <a:prstGeom prst="roundRect">
            <a:avLst>
              <a:gd name="adj" fmla="val 13333"/>
            </a:avLst>
          </a:prstGeom>
          <a:solidFill>
            <a:srgbClr val="F0F4FE"/>
          </a:solidFill>
          <a:ln w="5080">
            <a:solidFill>
              <a:srgbClr val="97AE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7" name="Text 65"/>
          <p:cNvSpPr/>
          <p:nvPr/>
        </p:nvSpPr>
        <p:spPr>
          <a:xfrm>
            <a:off x="6117336" y="3666744"/>
            <a:ext cx="23225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2D5BE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F1_bert(s^out, s^gt)</a:t>
            </a:r>
            <a:endParaRPr lang="en-US" sz="900" dirty="0"/>
          </a:p>
        </p:txBody>
      </p:sp>
      <p:sp>
        <p:nvSpPr>
          <p:cNvPr id="68" name="Text 66"/>
          <p:cNvSpPr/>
          <p:nvPr/>
        </p:nvSpPr>
        <p:spPr>
          <a:xfrm>
            <a:off x="6117336" y="3986784"/>
            <a:ext cx="232257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sentence meaning preservation via BERTScore F1</a:t>
            </a:r>
            <a:endParaRPr lang="en-US" sz="1000" dirty="0"/>
          </a:p>
        </p:txBody>
      </p:sp>
      <p:sp>
        <p:nvSpPr>
          <p:cNvPr id="69" name="Shape 67"/>
          <p:cNvSpPr/>
          <p:nvPr/>
        </p:nvSpPr>
        <p:spPr>
          <a:xfrm>
            <a:off x="502920" y="4645152"/>
            <a:ext cx="8138160" cy="347472"/>
          </a:xfrm>
          <a:prstGeom prst="roundRect">
            <a:avLst>
              <a:gd name="adj" fmla="val 17647"/>
            </a:avLst>
          </a:prstGeom>
          <a:solidFill>
            <a:srgbClr val="EBF0FD"/>
          </a:solidFill>
          <a:ln w="10160">
            <a:solidFill>
              <a:srgbClr val="2D5B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0" name="Text 68"/>
          <p:cNvSpPr/>
          <p:nvPr/>
        </p:nvSpPr>
        <p:spPr>
          <a:xfrm>
            <a:off x="658368" y="4672584"/>
            <a:ext cx="7818120" cy="2834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2D5B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Adaptation uses soft metrics only</a:t>
            </a:r>
            <a:r>
              <a:rPr lang="en-US" sz="1050" b="1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as</a:t>
            </a:r>
            <a:r>
              <a:rPr lang="en-US" sz="1050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valid cultural equivalents are semantically similar, not lexically identical. Hard string matching would penalise correct responses.</a:t>
            </a:r>
            <a:endParaRPr lang="en-US" sz="1050" dirty="0"/>
          </a:p>
        </p:txBody>
      </p:sp>
      <p:sp>
        <p:nvSpPr>
          <p:cNvPr id="71" name="Text 69"/>
          <p:cNvSpPr/>
          <p:nvPr/>
        </p:nvSpPr>
        <p:spPr>
          <a:xfrm>
            <a:off x="502920" y="5001768"/>
            <a:ext cx="8229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C8C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Cross-cultural reasoning in LLMs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7772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Result 1 — Prediction Is Easier Than Identification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02920" y="954407"/>
            <a:ext cx="8229600" cy="20117"/>
          </a:xfrm>
          <a:prstGeom prst="rect">
            <a:avLst/>
          </a:prstGeom>
          <a:solidFill>
            <a:srgbClr val="E4E5EA"/>
          </a:solidFill>
          <a:ln w="1270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68416" y="1003768"/>
            <a:ext cx="81381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Mask-filling can exploit pretraining exposure. Identification requires cultural salience judgment.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451164" y="1335024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Mean score across 8 LLMs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502920" y="171907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CSI Identification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02920" y="1993392"/>
            <a:ext cx="4389120" cy="285293"/>
          </a:xfrm>
          <a:prstGeom prst="roundRect">
            <a:avLst>
              <a:gd name="adj" fmla="val 12821"/>
            </a:avLst>
          </a:prstGeom>
          <a:solidFill>
            <a:srgbClr val="E4E5EA"/>
          </a:solidFill>
          <a:ln w="1270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502920" y="1993392"/>
            <a:ext cx="2506188" cy="285293"/>
          </a:xfrm>
          <a:prstGeom prst="roundRect">
            <a:avLst>
              <a:gd name="adj" fmla="val 12821"/>
            </a:avLst>
          </a:prstGeom>
          <a:solidFill>
            <a:srgbClr val="E07B4A"/>
          </a:solidFill>
          <a:ln w="12700">
            <a:solidFill>
              <a:srgbClr val="E07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118836" y="1956816"/>
            <a:ext cx="65836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07B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57.1%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02920" y="2615184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CSI Prediction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02920" y="2889504"/>
            <a:ext cx="4389120" cy="285293"/>
          </a:xfrm>
          <a:prstGeom prst="roundRect">
            <a:avLst>
              <a:gd name="adj" fmla="val 12821"/>
            </a:avLst>
          </a:prstGeom>
          <a:solidFill>
            <a:srgbClr val="E4E5EA"/>
          </a:solidFill>
          <a:ln w="1270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502920" y="2889504"/>
            <a:ext cx="3335731" cy="285293"/>
          </a:xfrm>
          <a:prstGeom prst="roundRect">
            <a:avLst>
              <a:gd name="adj" fmla="val 12821"/>
            </a:avLst>
          </a:prstGeom>
          <a:solidFill>
            <a:srgbClr val="2D5BE3"/>
          </a:solidFill>
          <a:ln w="12700">
            <a:solidFill>
              <a:srgbClr val="2D5B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3948379" y="2852928"/>
            <a:ext cx="65836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D5BE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76.0%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5138928" y="1298448"/>
            <a:ext cx="3584448" cy="1700784"/>
          </a:xfrm>
          <a:prstGeom prst="roundRect">
            <a:avLst>
              <a:gd name="adj" fmla="val 3763"/>
            </a:avLst>
          </a:prstGeom>
          <a:solidFill>
            <a:srgbClr val="F4F5F7"/>
          </a:solidFill>
          <a:ln w="5080">
            <a:solidFill>
              <a:srgbClr val="E4E5EA"/>
            </a:solidFill>
            <a:prstDash val="solid"/>
          </a:ln>
          <a:effectLst>
            <a:outerShdw blurRad="101600" dist="25400" dir="54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5303520" y="1408176"/>
            <a:ext cx="325526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Example failure mode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5303520" y="1700784"/>
            <a:ext cx="3255264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 marks ”Weekend" as the cultural element, while the actual CSI is </a:t>
            </a:r>
            <a:r>
              <a:rPr lang="en-US" sz="1050" i="1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Halloween</a:t>
            </a:r>
            <a:r>
              <a:rPr lang="en-US" sz="105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5138928" y="3090672"/>
            <a:ext cx="3584448" cy="1133856"/>
          </a:xfrm>
          <a:prstGeom prst="roundRect">
            <a:avLst>
              <a:gd name="adj" fmla="val 5645"/>
            </a:avLst>
          </a:prstGeom>
          <a:solidFill>
            <a:srgbClr val="EBF0FD"/>
          </a:solidFill>
          <a:ln w="7620">
            <a:solidFill>
              <a:srgbClr val="2D5B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5303520" y="3200400"/>
            <a:ext cx="325526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D5BE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Interpretation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5303520" y="3493008"/>
            <a:ext cx="325526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model can recover a familiar phrase, but struggles to decide why that phrase matters culturally. This is exactly what closed QA-style evaluation tends to hide.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457200" y="4864608"/>
            <a:ext cx="8229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9A9A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 Cultural Reasoning</a:t>
            </a:r>
            <a:r>
              <a:rPr lang="en-US" sz="900" dirty="0">
                <a:solidFill>
                  <a:srgbClr val="9A9A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 LLMs</a:t>
            </a:r>
            <a:r>
              <a:rPr lang="en-US" sz="900" dirty="0">
                <a:solidFill>
                  <a:srgbClr val="E4E5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9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7772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Result 2 — Cultural Depth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02920" y="877824"/>
            <a:ext cx="8229600" cy="20117"/>
          </a:xfrm>
          <a:prstGeom prst="rect">
            <a:avLst/>
          </a:prstGeom>
          <a:solidFill>
            <a:srgbClr val="E4E5EA"/>
          </a:solidFill>
          <a:ln w="1270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02920" y="969264"/>
            <a:ext cx="81381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falls as cultural meaning becomes less visible (p &lt; 0.005, 8/8 models).</a:t>
            </a:r>
            <a:endParaRPr lang="en-US" sz="1150" dirty="0"/>
          </a:p>
        </p:txBody>
      </p:sp>
      <p:graphicFrame>
        <p:nvGraphicFramePr>
          <p:cNvPr id="6" name="Chart 0"/>
          <p:cNvGraphicFramePr/>
          <p:nvPr>
            <p:extLst>
              <p:ext uri="{D42A27DB-BD31-4B8C-83A1-F6EECF244321}">
                <p14:modId xmlns:p14="http://schemas.microsoft.com/office/powerpoint/2010/main" val="1136716780"/>
              </p:ext>
            </p:extLst>
          </p:nvPr>
        </p:nvGraphicFramePr>
        <p:xfrm>
          <a:off x="502920" y="1316736"/>
          <a:ext cx="5303520" cy="3182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Shape 4"/>
          <p:cNvSpPr/>
          <p:nvPr/>
        </p:nvSpPr>
        <p:spPr>
          <a:xfrm>
            <a:off x="6016752" y="1316736"/>
            <a:ext cx="2697480" cy="969264"/>
          </a:xfrm>
          <a:prstGeom prst="roundRect">
            <a:avLst>
              <a:gd name="adj" fmla="val 6604"/>
            </a:avLst>
          </a:prstGeom>
          <a:solidFill>
            <a:srgbClr val="F4F5F7"/>
          </a:solidFill>
          <a:ln w="5080">
            <a:solidFill>
              <a:srgbClr val="E4E5EA"/>
            </a:solidFill>
            <a:prstDash val="solid"/>
          </a:ln>
          <a:effectLst>
            <a:outerShdw blurRad="101600" dist="25400" dir="54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6181344" y="1408176"/>
            <a:ext cx="23682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Visible → Invisible decline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6181344" y="1682496"/>
            <a:ext cx="2368296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8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three tasks show significant degradation. Adaptation degrades most steeply.</a:t>
            </a:r>
            <a:endParaRPr lang="en-US" sz="980" dirty="0"/>
          </a:p>
        </p:txBody>
      </p:sp>
      <p:sp>
        <p:nvSpPr>
          <p:cNvPr id="10" name="Shape 7"/>
          <p:cNvSpPr/>
          <p:nvPr/>
        </p:nvSpPr>
        <p:spPr>
          <a:xfrm>
            <a:off x="6016752" y="2377440"/>
            <a:ext cx="2697480" cy="969264"/>
          </a:xfrm>
          <a:prstGeom prst="roundRect">
            <a:avLst>
              <a:gd name="adj" fmla="val 6604"/>
            </a:avLst>
          </a:prstGeom>
          <a:solidFill>
            <a:srgbClr val="F4F5F7"/>
          </a:solidFill>
          <a:ln w="5080">
            <a:solidFill>
              <a:srgbClr val="E4E5EA"/>
            </a:solidFill>
            <a:prstDash val="solid"/>
          </a:ln>
          <a:effectLst>
            <a:outerShdw blurRad="101600" dist="25400" dir="54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6181344" y="2468880"/>
            <a:ext cx="23682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Hardest layer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6181344" y="2743200"/>
            <a:ext cx="2368296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8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Invisible elements — values, beliefs, orientations — are where models degrade most. These encode norms rather than observable practices.</a:t>
            </a:r>
            <a:endParaRPr lang="en-US" sz="980" dirty="0"/>
          </a:p>
        </p:txBody>
      </p:sp>
      <p:sp>
        <p:nvSpPr>
          <p:cNvPr id="13" name="Shape 10"/>
          <p:cNvSpPr/>
          <p:nvPr/>
        </p:nvSpPr>
        <p:spPr>
          <a:xfrm>
            <a:off x="6016752" y="3438144"/>
            <a:ext cx="2697480" cy="969264"/>
          </a:xfrm>
          <a:prstGeom prst="roundRect">
            <a:avLst>
              <a:gd name="adj" fmla="val 6604"/>
            </a:avLst>
          </a:prstGeom>
          <a:solidFill>
            <a:srgbClr val="F4F5F7"/>
          </a:solidFill>
          <a:ln w="5080">
            <a:solidFill>
              <a:srgbClr val="E4E5EA"/>
            </a:solidFill>
            <a:prstDash val="solid"/>
          </a:ln>
          <a:effectLst>
            <a:outerShdw blurRad="101600" dist="25400" dir="54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6181344" y="3529584"/>
            <a:ext cx="23682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Consistent across models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6181344" y="3803904"/>
            <a:ext cx="2368296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8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pattern holds across all 8 LLMs (one-sided Wilcoxon, p &lt; 0.005).</a:t>
            </a:r>
            <a:endParaRPr lang="en-US" sz="980" dirty="0"/>
          </a:p>
        </p:txBody>
      </p:sp>
      <p:sp>
        <p:nvSpPr>
          <p:cNvPr id="16" name="Text 13"/>
          <p:cNvSpPr/>
          <p:nvPr/>
        </p:nvSpPr>
        <p:spPr>
          <a:xfrm>
            <a:off x="457200" y="4864608"/>
            <a:ext cx="8229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9A9A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 Cultural Reasoning</a:t>
            </a:r>
            <a:r>
              <a:rPr lang="en-US" sz="900" dirty="0">
                <a:solidFill>
                  <a:srgbClr val="9A9A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 LLMs</a:t>
            </a:r>
            <a:r>
              <a:rPr lang="en-US" sz="900" dirty="0">
                <a:solidFill>
                  <a:srgbClr val="E4E5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10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9716"/>
            <a:ext cx="7772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Result 3 — Adaptation Improves in the Target Language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02920" y="911277"/>
            <a:ext cx="8229600" cy="20117"/>
          </a:xfrm>
          <a:prstGeom prst="rect">
            <a:avLst/>
          </a:prstGeom>
          <a:solidFill>
            <a:srgbClr val="E4E5EA"/>
          </a:solidFill>
          <a:ln w="1270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02920" y="969264"/>
            <a:ext cx="81381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Models adapt Western CSIs more successfully when operating directly in the target language.</a:t>
            </a:r>
            <a:endParaRPr lang="en-US" sz="1150" dirty="0"/>
          </a:p>
        </p:txBody>
      </p:sp>
      <p:graphicFrame>
        <p:nvGraphicFramePr>
          <p:cNvPr id="6" name="Chart 0"/>
          <p:cNvGraphicFramePr/>
          <p:nvPr/>
        </p:nvGraphicFramePr>
        <p:xfrm>
          <a:off x="502920" y="1298448"/>
          <a:ext cx="5303520" cy="3218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Shape 4"/>
          <p:cNvSpPr/>
          <p:nvPr/>
        </p:nvSpPr>
        <p:spPr>
          <a:xfrm>
            <a:off x="6016752" y="1298448"/>
            <a:ext cx="2706624" cy="2523744"/>
          </a:xfrm>
          <a:prstGeom prst="roundRect">
            <a:avLst>
              <a:gd name="adj" fmla="val 2536"/>
            </a:avLst>
          </a:prstGeom>
          <a:solidFill>
            <a:srgbClr val="F4F5F7"/>
          </a:solidFill>
          <a:ln w="5080">
            <a:solidFill>
              <a:srgbClr val="E4E5EA"/>
            </a:solidFill>
            <a:prstDash val="solid"/>
          </a:ln>
          <a:effectLst>
            <a:outerShdw blurRad="101600" dist="25400" dir="54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6181344" y="1408176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Interpretation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6181344" y="1737360"/>
            <a:ext cx="2377440" cy="1975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Native-language contexts give models access to the target culture's pragmatic space.</a:t>
            </a:r>
            <a:endParaRPr lang="en-US" sz="1000" dirty="0"/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English-only adaptation often collapses into stereotypes or transliterations (e.g. ni hao, siheyuan) rather than genuine cultural equivalents.</a:t>
            </a:r>
            <a:endParaRPr lang="en-US" sz="1000" dirty="0"/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Gains are largest for Arabic (+36pp) and Chinese (+37pp), smaller for Bengali (+14pp).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502920" y="4480560"/>
            <a:ext cx="8138160" cy="347472"/>
          </a:xfrm>
          <a:prstGeom prst="roundRect">
            <a:avLst>
              <a:gd name="adj" fmla="val 15789"/>
            </a:avLst>
          </a:prstGeom>
          <a:solidFill>
            <a:srgbClr val="EBF0FD"/>
          </a:solidFill>
          <a:ln w="10160">
            <a:solidFill>
              <a:srgbClr val="2D5B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685800" y="4517136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D5B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Significant in 8/8 models per culture </a:t>
            </a:r>
            <a:r>
              <a:rPr lang="en-US" sz="1150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(one-sided Wilcoxon, p &lt; 0.005). Inter-lingual advantage holds across all CSI categories.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457200" y="4864608"/>
            <a:ext cx="8229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9A9A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 Cultural Reasoning</a:t>
            </a:r>
            <a:r>
              <a:rPr lang="en-US" sz="900" dirty="0">
                <a:solidFill>
                  <a:srgbClr val="9A9A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 LLMs</a:t>
            </a:r>
            <a:r>
              <a:rPr lang="en-US" sz="900" dirty="0">
                <a:solidFill>
                  <a:srgbClr val="E4E5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11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8288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Result 4- Regional Bias in Bengali Adaptation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02920" y="676656"/>
            <a:ext cx="8229600" cy="16459"/>
          </a:xfrm>
          <a:prstGeom prst="rect">
            <a:avLst/>
          </a:prstGeom>
          <a:solidFill>
            <a:srgbClr val="E4E5EA"/>
          </a:solidFill>
          <a:ln w="1270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02920" y="731520"/>
            <a:ext cx="81381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80" i="1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Bengali is spoken across two nations with distinct dialects, religions, and cultural norms. LLMs encode a systematic preference for one.</a:t>
            </a:r>
            <a:endParaRPr lang="en-US" sz="1080" dirty="0"/>
          </a:p>
        </p:txBody>
      </p:sp>
      <p:sp>
        <p:nvSpPr>
          <p:cNvPr id="5" name="Shape 3"/>
          <p:cNvSpPr/>
          <p:nvPr/>
        </p:nvSpPr>
        <p:spPr>
          <a:xfrm>
            <a:off x="384048" y="1005840"/>
            <a:ext cx="3840480" cy="3621024"/>
          </a:xfrm>
          <a:prstGeom prst="roundRect">
            <a:avLst>
              <a:gd name="adj" fmla="val 2020"/>
            </a:avLst>
          </a:prstGeom>
          <a:solidFill>
            <a:srgbClr val="D6E8F5"/>
          </a:solidFill>
          <a:ln w="508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548640" y="1170432"/>
            <a:ext cx="3511296" cy="932688"/>
          </a:xfrm>
          <a:prstGeom prst="roundRect">
            <a:avLst>
              <a:gd name="adj" fmla="val 3922"/>
            </a:avLst>
          </a:prstGeom>
          <a:solidFill>
            <a:srgbClr val="E8E8E0"/>
          </a:solidFill>
          <a:ln w="12700">
            <a:solidFill>
              <a:srgbClr val="E8E8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1170432"/>
            <a:ext cx="749808" cy="3291840"/>
          </a:xfrm>
          <a:prstGeom prst="rect">
            <a:avLst/>
          </a:prstGeom>
          <a:solidFill>
            <a:srgbClr val="E8E8E0"/>
          </a:solidFill>
          <a:ln w="12700">
            <a:solidFill>
              <a:srgbClr val="E8E8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3749040" y="2249424"/>
            <a:ext cx="310896" cy="1389888"/>
          </a:xfrm>
          <a:prstGeom prst="roundRect">
            <a:avLst>
              <a:gd name="adj" fmla="val 8824"/>
            </a:avLst>
          </a:prstGeom>
          <a:solidFill>
            <a:srgbClr val="E8E8E0"/>
          </a:solidFill>
          <a:ln w="12700">
            <a:solidFill>
              <a:srgbClr val="E8E8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950976" y="1719072"/>
            <a:ext cx="658368" cy="1481328"/>
          </a:xfrm>
          <a:prstGeom prst="roundRect">
            <a:avLst>
              <a:gd name="adj" fmla="val 8333"/>
            </a:avLst>
          </a:prstGeom>
          <a:solidFill>
            <a:srgbClr val="E07B4A"/>
          </a:solidFill>
          <a:ln w="7620">
            <a:solidFill>
              <a:srgbClr val="C058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841248" y="1792224"/>
            <a:ext cx="8778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West</a:t>
            </a:r>
            <a:endParaRPr lang="en-US" sz="950" dirty="0"/>
          </a:p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Bengal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841248" y="2249424"/>
            <a:ext cx="8778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E3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India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1664208" y="1682496"/>
            <a:ext cx="1828800" cy="1883664"/>
          </a:xfrm>
          <a:prstGeom prst="roundRect">
            <a:avLst>
              <a:gd name="adj" fmla="val 4000"/>
            </a:avLst>
          </a:prstGeom>
          <a:solidFill>
            <a:srgbClr val="1B7A4A"/>
          </a:solidFill>
          <a:ln w="7620">
            <a:solidFill>
              <a:srgbClr val="0F5C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1664208" y="1792224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Bangladesh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749808" y="2761488"/>
            <a:ext cx="713232" cy="713232"/>
          </a:xfrm>
          <a:prstGeom prst="ellipse">
            <a:avLst/>
          </a:prstGeom>
          <a:solidFill>
            <a:srgbClr val="FFFFFF"/>
          </a:solidFill>
          <a:ln w="10160">
            <a:solidFill>
              <a:srgbClr val="FAE0D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731520" y="2761488"/>
            <a:ext cx="74980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E07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~38%</a:t>
            </a:r>
            <a:endParaRPr lang="en-US" sz="750" dirty="0"/>
          </a:p>
          <a:p>
            <a:pPr marL="0" indent="0" algn="ctr">
              <a:buNone/>
            </a:pPr>
            <a:r>
              <a:rPr lang="en-US" sz="750" b="1" dirty="0">
                <a:solidFill>
                  <a:srgbClr val="E07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speakers</a:t>
            </a:r>
            <a:endParaRPr lang="en-US" sz="750" dirty="0"/>
          </a:p>
        </p:txBody>
      </p:sp>
      <p:sp>
        <p:nvSpPr>
          <p:cNvPr id="16" name="Shape 14"/>
          <p:cNvSpPr/>
          <p:nvPr/>
        </p:nvSpPr>
        <p:spPr>
          <a:xfrm>
            <a:off x="2011680" y="2286000"/>
            <a:ext cx="932688" cy="932688"/>
          </a:xfrm>
          <a:prstGeom prst="ellipse">
            <a:avLst/>
          </a:prstGeom>
          <a:solidFill>
            <a:srgbClr val="FFFFFF"/>
          </a:solidFill>
          <a:ln w="10160">
            <a:solidFill>
              <a:srgbClr val="C8EDD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1993392" y="2286000"/>
            <a:ext cx="969264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B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~59%</a:t>
            </a:r>
            <a:endParaRPr lang="en-US" sz="750" dirty="0"/>
          </a:p>
          <a:p>
            <a:pPr marL="0" indent="0" algn="ctr">
              <a:buNone/>
            </a:pPr>
            <a:r>
              <a:rPr lang="en-US" sz="750" b="1" dirty="0">
                <a:solidFill>
                  <a:srgbClr val="1B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speakers</a:t>
            </a:r>
            <a:endParaRPr lang="en-US" sz="750" dirty="0"/>
          </a:p>
        </p:txBody>
      </p:sp>
      <p:sp>
        <p:nvSpPr>
          <p:cNvPr id="18" name="Text 16"/>
          <p:cNvSpPr/>
          <p:nvPr/>
        </p:nvSpPr>
        <p:spPr>
          <a:xfrm>
            <a:off x="1115568" y="3840480"/>
            <a:ext cx="1645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7AAA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Bay of Bengal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384048" y="4315968"/>
            <a:ext cx="3840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i="1" dirty="0">
                <a:solidFill>
                  <a:srgbClr val="C8C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Schematic — not to scale</a:t>
            </a:r>
            <a:endParaRPr lang="en-US" sz="750" dirty="0"/>
          </a:p>
        </p:txBody>
      </p:sp>
      <p:sp>
        <p:nvSpPr>
          <p:cNvPr id="20" name="Shape 18"/>
          <p:cNvSpPr/>
          <p:nvPr/>
        </p:nvSpPr>
        <p:spPr>
          <a:xfrm>
            <a:off x="4407408" y="1005840"/>
            <a:ext cx="4334256" cy="1060704"/>
          </a:xfrm>
          <a:prstGeom prst="roundRect">
            <a:avLst>
              <a:gd name="adj" fmla="val 6034"/>
            </a:avLst>
          </a:prstGeom>
          <a:solidFill>
            <a:srgbClr val="F4F5F7"/>
          </a:solidFill>
          <a:ln w="508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4572000" y="1088136"/>
            <a:ext cx="400507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Demographic split across Bengali speakers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4572000" y="1371600"/>
            <a:ext cx="2843601" cy="219456"/>
          </a:xfrm>
          <a:prstGeom prst="roundRect">
            <a:avLst>
              <a:gd name="adj" fmla="val 16667"/>
            </a:avLst>
          </a:prstGeom>
          <a:solidFill>
            <a:srgbClr val="1B7A4A"/>
          </a:solidFill>
          <a:ln w="12700">
            <a:solidFill>
              <a:srgbClr val="1B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7415601" y="1371600"/>
            <a:ext cx="1121420" cy="219456"/>
          </a:xfrm>
          <a:prstGeom prst="rect">
            <a:avLst/>
          </a:prstGeom>
          <a:solidFill>
            <a:srgbClr val="E07B4A"/>
          </a:solidFill>
          <a:ln w="12700">
            <a:solidFill>
              <a:srgbClr val="E07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8445581" y="1371600"/>
            <a:ext cx="149779" cy="219456"/>
          </a:xfrm>
          <a:prstGeom prst="roundRect">
            <a:avLst>
              <a:gd name="adj" fmla="val 24420"/>
            </a:avLst>
          </a:prstGeom>
          <a:solidFill>
            <a:srgbClr val="97AEED"/>
          </a:solidFill>
          <a:ln w="12700">
            <a:solidFill>
              <a:srgbClr val="97AE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4572000" y="1371600"/>
            <a:ext cx="4005072" cy="21945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635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4608576" y="1399032"/>
            <a:ext cx="2788737" cy="164592"/>
          </a:xfrm>
          <a:prstGeom prst="rect">
            <a:avLst/>
          </a:prstGeom>
          <a:solidFill>
            <a:srgbClr val="1B7A4A"/>
          </a:solidFill>
          <a:ln w="12700">
            <a:solidFill>
              <a:srgbClr val="1B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7415601" y="1399032"/>
            <a:ext cx="1084844" cy="164592"/>
          </a:xfrm>
          <a:prstGeom prst="rect">
            <a:avLst/>
          </a:prstGeom>
          <a:solidFill>
            <a:srgbClr val="E07B4A"/>
          </a:solidFill>
          <a:ln w="12700">
            <a:solidFill>
              <a:srgbClr val="E07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4572000" y="1627632"/>
            <a:ext cx="2843601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1B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Muslim  71%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7415601" y="1627632"/>
            <a:ext cx="11214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E07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Hindu 28%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4407408" y="2176272"/>
            <a:ext cx="4334256" cy="1426464"/>
          </a:xfrm>
          <a:prstGeom prst="roundRect">
            <a:avLst>
              <a:gd name="adj" fmla="val 4487"/>
            </a:avLst>
          </a:prstGeom>
          <a:solidFill>
            <a:srgbClr val="F4F5F7"/>
          </a:solidFill>
          <a:ln w="508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4572000" y="2258568"/>
            <a:ext cx="400507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Same word, different register</a:t>
            </a:r>
            <a:endParaRPr lang="en-US" sz="1150" dirty="0"/>
          </a:p>
        </p:txBody>
      </p:sp>
      <p:sp>
        <p:nvSpPr>
          <p:cNvPr id="32" name="Text 30"/>
          <p:cNvSpPr/>
          <p:nvPr/>
        </p:nvSpPr>
        <p:spPr>
          <a:xfrm>
            <a:off x="4572000" y="2496312"/>
            <a:ext cx="731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C8C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Meaning</a:t>
            </a:r>
            <a:endParaRPr lang="en-US" sz="750" dirty="0"/>
          </a:p>
        </p:txBody>
      </p:sp>
      <p:sp>
        <p:nvSpPr>
          <p:cNvPr id="33" name="Text 31"/>
          <p:cNvSpPr/>
          <p:nvPr/>
        </p:nvSpPr>
        <p:spPr>
          <a:xfrm>
            <a:off x="5340096" y="2496312"/>
            <a:ext cx="67665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C8C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W. Bengal</a:t>
            </a:r>
            <a:endParaRPr lang="en-US" sz="750" dirty="0"/>
          </a:p>
        </p:txBody>
      </p:sp>
      <p:sp>
        <p:nvSpPr>
          <p:cNvPr id="34" name="Text 32"/>
          <p:cNvSpPr/>
          <p:nvPr/>
        </p:nvSpPr>
        <p:spPr>
          <a:xfrm>
            <a:off x="6053328" y="2496312"/>
            <a:ext cx="67665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C8C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Bangladesh</a:t>
            </a:r>
            <a:endParaRPr lang="en-US" sz="750" dirty="0"/>
          </a:p>
        </p:txBody>
      </p:sp>
      <p:sp>
        <p:nvSpPr>
          <p:cNvPr id="35" name="Text 33"/>
          <p:cNvSpPr/>
          <p:nvPr/>
        </p:nvSpPr>
        <p:spPr>
          <a:xfrm>
            <a:off x="6748272" y="2496312"/>
            <a:ext cx="1828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750" dirty="0"/>
          </a:p>
        </p:txBody>
      </p:sp>
      <p:sp>
        <p:nvSpPr>
          <p:cNvPr id="36" name="Shape 34"/>
          <p:cNvSpPr/>
          <p:nvPr/>
        </p:nvSpPr>
        <p:spPr>
          <a:xfrm>
            <a:off x="4572000" y="2670048"/>
            <a:ext cx="4005072" cy="10973"/>
          </a:xfrm>
          <a:prstGeom prst="rect">
            <a:avLst/>
          </a:prstGeom>
          <a:solidFill>
            <a:srgbClr val="E4E5EA"/>
          </a:solidFill>
          <a:ln w="1270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Shape 35"/>
          <p:cNvSpPr/>
          <p:nvPr/>
        </p:nvSpPr>
        <p:spPr>
          <a:xfrm>
            <a:off x="4572000" y="2724912"/>
            <a:ext cx="4005072" cy="18288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/>
          <p:nvPr/>
        </p:nvSpPr>
        <p:spPr>
          <a:xfrm>
            <a:off x="4572000" y="2743200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"water"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5340096" y="2734056"/>
            <a:ext cx="67665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07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জল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6053328" y="2734056"/>
            <a:ext cx="67665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পানি</a:t>
            </a:r>
            <a:endParaRPr lang="en-US" sz="1200" dirty="0"/>
          </a:p>
        </p:txBody>
      </p:sp>
      <p:sp>
        <p:nvSpPr>
          <p:cNvPr id="42" name="Text 40"/>
          <p:cNvSpPr/>
          <p:nvPr/>
        </p:nvSpPr>
        <p:spPr>
          <a:xfrm>
            <a:off x="4572000" y="2948940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"feast"</a:t>
            </a:r>
            <a:endParaRPr lang="en-US" sz="900" dirty="0"/>
          </a:p>
        </p:txBody>
      </p:sp>
      <p:sp>
        <p:nvSpPr>
          <p:cNvPr id="43" name="Text 41"/>
          <p:cNvSpPr/>
          <p:nvPr/>
        </p:nvSpPr>
        <p:spPr>
          <a:xfrm>
            <a:off x="5340096" y="2939796"/>
            <a:ext cx="67665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07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ভোজ</a:t>
            </a:r>
            <a:endParaRPr lang="en-US" sz="1200" dirty="0"/>
          </a:p>
        </p:txBody>
      </p:sp>
      <p:sp>
        <p:nvSpPr>
          <p:cNvPr id="44" name="Text 42"/>
          <p:cNvSpPr/>
          <p:nvPr/>
        </p:nvSpPr>
        <p:spPr>
          <a:xfrm>
            <a:off x="6053328" y="2939796"/>
            <a:ext cx="67665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খানা</a:t>
            </a:r>
            <a:endParaRPr lang="en-US" sz="1200" dirty="0"/>
          </a:p>
        </p:txBody>
      </p:sp>
      <p:sp>
        <p:nvSpPr>
          <p:cNvPr id="45" name="Text 43"/>
          <p:cNvSpPr/>
          <p:nvPr/>
        </p:nvSpPr>
        <p:spPr>
          <a:xfrm>
            <a:off x="6748272" y="2958084"/>
            <a:ext cx="1828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C8C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Ghoti vs Bangal lexical marker</a:t>
            </a:r>
            <a:endParaRPr lang="en-US" sz="750" dirty="0"/>
          </a:p>
        </p:txBody>
      </p:sp>
      <p:sp>
        <p:nvSpPr>
          <p:cNvPr id="46" name="Shape 44"/>
          <p:cNvSpPr/>
          <p:nvPr/>
        </p:nvSpPr>
        <p:spPr>
          <a:xfrm>
            <a:off x="4572000" y="3136392"/>
            <a:ext cx="4005072" cy="18288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45"/>
          <p:cNvSpPr/>
          <p:nvPr/>
        </p:nvSpPr>
        <p:spPr>
          <a:xfrm>
            <a:off x="4572000" y="3154680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"brother"</a:t>
            </a:r>
            <a:endParaRPr lang="en-US" sz="900" dirty="0"/>
          </a:p>
        </p:txBody>
      </p:sp>
      <p:sp>
        <p:nvSpPr>
          <p:cNvPr id="48" name="Text 46"/>
          <p:cNvSpPr/>
          <p:nvPr/>
        </p:nvSpPr>
        <p:spPr>
          <a:xfrm>
            <a:off x="5340096" y="3145536"/>
            <a:ext cx="67665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07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দাদা</a:t>
            </a:r>
            <a:endParaRPr lang="en-US" sz="1200" dirty="0"/>
          </a:p>
        </p:txBody>
      </p:sp>
      <p:sp>
        <p:nvSpPr>
          <p:cNvPr id="49" name="Text 47"/>
          <p:cNvSpPr/>
          <p:nvPr/>
        </p:nvSpPr>
        <p:spPr>
          <a:xfrm>
            <a:off x="6053328" y="3145536"/>
            <a:ext cx="67665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ভাই</a:t>
            </a:r>
            <a:endParaRPr lang="en-US" sz="1200" dirty="0"/>
          </a:p>
        </p:txBody>
      </p:sp>
      <p:sp>
        <p:nvSpPr>
          <p:cNvPr id="50" name="Text 48"/>
          <p:cNvSpPr/>
          <p:nvPr/>
        </p:nvSpPr>
        <p:spPr>
          <a:xfrm>
            <a:off x="6748272" y="3163824"/>
            <a:ext cx="1828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C8C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Kinship term divergence</a:t>
            </a:r>
            <a:endParaRPr lang="en-US" sz="750" dirty="0"/>
          </a:p>
        </p:txBody>
      </p:sp>
      <p:sp>
        <p:nvSpPr>
          <p:cNvPr id="51" name="Text 49"/>
          <p:cNvSpPr/>
          <p:nvPr/>
        </p:nvSpPr>
        <p:spPr>
          <a:xfrm>
            <a:off x="4572000" y="3360420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festival</a:t>
            </a:r>
            <a:endParaRPr lang="en-US" sz="900" dirty="0"/>
          </a:p>
        </p:txBody>
      </p:sp>
      <p:sp>
        <p:nvSpPr>
          <p:cNvPr id="52" name="Text 50"/>
          <p:cNvSpPr/>
          <p:nvPr/>
        </p:nvSpPr>
        <p:spPr>
          <a:xfrm>
            <a:off x="5340096" y="3351276"/>
            <a:ext cx="67665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07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পূজা</a:t>
            </a:r>
            <a:endParaRPr lang="en-US" sz="1200" dirty="0"/>
          </a:p>
        </p:txBody>
      </p:sp>
      <p:sp>
        <p:nvSpPr>
          <p:cNvPr id="53" name="Text 51"/>
          <p:cNvSpPr/>
          <p:nvPr/>
        </p:nvSpPr>
        <p:spPr>
          <a:xfrm>
            <a:off x="6053328" y="3351276"/>
            <a:ext cx="67665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ঈদ</a:t>
            </a:r>
            <a:endParaRPr lang="en-US" sz="1200" dirty="0"/>
          </a:p>
        </p:txBody>
      </p:sp>
      <p:sp>
        <p:nvSpPr>
          <p:cNvPr id="54" name="Text 52"/>
          <p:cNvSpPr/>
          <p:nvPr/>
        </p:nvSpPr>
        <p:spPr>
          <a:xfrm>
            <a:off x="6748272" y="3369564"/>
            <a:ext cx="1828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C8C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Festival when adapting Christmas</a:t>
            </a:r>
            <a:endParaRPr lang="en-US" sz="750" dirty="0"/>
          </a:p>
        </p:txBody>
      </p:sp>
      <p:sp>
        <p:nvSpPr>
          <p:cNvPr id="55" name="Shape 53"/>
          <p:cNvSpPr/>
          <p:nvPr/>
        </p:nvSpPr>
        <p:spPr>
          <a:xfrm>
            <a:off x="4407408" y="3712464"/>
            <a:ext cx="4334256" cy="1444752"/>
          </a:xfrm>
          <a:prstGeom prst="roundRect">
            <a:avLst>
              <a:gd name="adj" fmla="val 4430"/>
            </a:avLst>
          </a:prstGeom>
          <a:solidFill>
            <a:srgbClr val="F4F5F7"/>
          </a:solidFill>
          <a:ln w="508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6" name="Text 54"/>
          <p:cNvSpPr/>
          <p:nvPr/>
        </p:nvSpPr>
        <p:spPr>
          <a:xfrm>
            <a:off x="4572000" y="3794760"/>
            <a:ext cx="400507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LLMs do</a:t>
            </a:r>
            <a:endParaRPr lang="en-US" sz="1150" dirty="0"/>
          </a:p>
        </p:txBody>
      </p:sp>
      <p:sp>
        <p:nvSpPr>
          <p:cNvPr id="57" name="Shape 55"/>
          <p:cNvSpPr/>
          <p:nvPr/>
        </p:nvSpPr>
        <p:spPr>
          <a:xfrm>
            <a:off x="4572000" y="4096512"/>
            <a:ext cx="1335024" cy="402336"/>
          </a:xfrm>
          <a:prstGeom prst="roundRect">
            <a:avLst>
              <a:gd name="adj" fmla="val 13636"/>
            </a:avLst>
          </a:prstGeom>
          <a:solidFill>
            <a:srgbClr val="E07B4A"/>
          </a:solidFill>
          <a:ln w="12700">
            <a:solidFill>
              <a:srgbClr val="E07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8" name="Text 56"/>
          <p:cNvSpPr/>
          <p:nvPr/>
        </p:nvSpPr>
        <p:spPr>
          <a:xfrm>
            <a:off x="4572000" y="4096512"/>
            <a:ext cx="133502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Ghoti / W. Bengal</a:t>
            </a:r>
            <a:endParaRPr lang="en-US" sz="900" dirty="0"/>
          </a:p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preferred by LLMs ✓</a:t>
            </a:r>
            <a:endParaRPr lang="en-US" sz="900" dirty="0"/>
          </a:p>
        </p:txBody>
      </p:sp>
      <p:sp>
        <p:nvSpPr>
          <p:cNvPr id="59" name="Shape 57"/>
          <p:cNvSpPr/>
          <p:nvPr/>
        </p:nvSpPr>
        <p:spPr>
          <a:xfrm>
            <a:off x="6016752" y="4169664"/>
            <a:ext cx="512064" cy="256032"/>
          </a:xfrm>
          <a:prstGeom prst="rightArrow">
            <a:avLst/>
          </a:prstGeom>
          <a:solidFill>
            <a:srgbClr val="E07B4A"/>
          </a:solidFill>
          <a:ln w="12700">
            <a:solidFill>
              <a:srgbClr val="E07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0" name="Text 58"/>
          <p:cNvSpPr/>
          <p:nvPr/>
        </p:nvSpPr>
        <p:spPr>
          <a:xfrm>
            <a:off x="5998464" y="3895344"/>
            <a:ext cx="548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LLM bias</a:t>
            </a:r>
            <a:endParaRPr lang="en-US" sz="750" dirty="0"/>
          </a:p>
        </p:txBody>
      </p:sp>
      <p:sp>
        <p:nvSpPr>
          <p:cNvPr id="61" name="Shape 59"/>
          <p:cNvSpPr/>
          <p:nvPr/>
        </p:nvSpPr>
        <p:spPr>
          <a:xfrm>
            <a:off x="6638544" y="4096512"/>
            <a:ext cx="1920240" cy="402336"/>
          </a:xfrm>
          <a:prstGeom prst="roundRect">
            <a:avLst>
              <a:gd name="adj" fmla="val 13636"/>
            </a:avLst>
          </a:prstGeom>
          <a:solidFill>
            <a:srgbClr val="E8F5EE"/>
          </a:solidFill>
          <a:ln w="10160">
            <a:solidFill>
              <a:srgbClr val="1B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2" name="Text 60"/>
          <p:cNvSpPr/>
          <p:nvPr/>
        </p:nvSpPr>
        <p:spPr>
          <a:xfrm>
            <a:off x="6638544" y="4096512"/>
            <a:ext cx="1920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B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Bangal / Bangladesh</a:t>
            </a:r>
            <a:endParaRPr lang="en-US" sz="900" dirty="0"/>
          </a:p>
          <a:p>
            <a:pPr marL="0" indent="0" algn="ctr">
              <a:buNone/>
            </a:pPr>
            <a:r>
              <a:rPr lang="en-US" sz="900" b="1" dirty="0">
                <a:solidFill>
                  <a:srgbClr val="1B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demographic majority ✕</a:t>
            </a:r>
            <a:endParaRPr lang="en-US" sz="900" dirty="0"/>
          </a:p>
        </p:txBody>
      </p:sp>
      <p:sp>
        <p:nvSpPr>
          <p:cNvPr id="63" name="Text 61"/>
          <p:cNvSpPr/>
          <p:nvPr/>
        </p:nvSpPr>
        <p:spPr>
          <a:xfrm>
            <a:off x="4572000" y="4572000"/>
            <a:ext cx="4005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000"/>
              </a:lnSpc>
              <a:buNone/>
            </a:pPr>
            <a:r>
              <a:rPr lang="en-US" sz="80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~59% of speakers are Bangladeshi, yet LLMs favour Ghoti vocabulary and West Bengal customs.</a:t>
            </a:r>
            <a:endParaRPr lang="en-US" sz="800" dirty="0"/>
          </a:p>
        </p:txBody>
      </p:sp>
      <p:sp>
        <p:nvSpPr>
          <p:cNvPr id="64" name="Shape 62"/>
          <p:cNvSpPr/>
          <p:nvPr/>
        </p:nvSpPr>
        <p:spPr>
          <a:xfrm>
            <a:off x="384048" y="4794564"/>
            <a:ext cx="8394192" cy="310896"/>
          </a:xfrm>
          <a:prstGeom prst="roundRect">
            <a:avLst>
              <a:gd name="adj" fmla="val 17647"/>
            </a:avLst>
          </a:prstGeom>
          <a:solidFill>
            <a:srgbClr val="EBF0FD"/>
          </a:solidFill>
          <a:ln w="10160">
            <a:solidFill>
              <a:srgbClr val="2D5B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5" name="Text 63"/>
          <p:cNvSpPr/>
          <p:nvPr/>
        </p:nvSpPr>
        <p:spPr>
          <a:xfrm>
            <a:off x="548640" y="4864608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D5B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finding: </a:t>
            </a:r>
            <a:r>
              <a:rPr lang="en-US" sz="1100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LLMs can encode biases/preferences among co-speakers of the same tongue.</a:t>
            </a:r>
            <a:endParaRPr lang="en-US" sz="1100" dirty="0"/>
          </a:p>
        </p:txBody>
      </p:sp>
      <p:sp>
        <p:nvSpPr>
          <p:cNvPr id="66" name="Text 64"/>
          <p:cNvSpPr/>
          <p:nvPr/>
        </p:nvSpPr>
        <p:spPr>
          <a:xfrm>
            <a:off x="502920" y="5202936"/>
            <a:ext cx="8229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C8C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XCR-Bench  ·  Cross-cultural reasoning in LLMs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8288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Result 5- Prompt sensitivity matters a little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02920" y="676656"/>
            <a:ext cx="8229600" cy="16459"/>
          </a:xfrm>
          <a:prstGeom prst="rect">
            <a:avLst/>
          </a:prstGeom>
          <a:solidFill>
            <a:srgbClr val="E4E5EA"/>
          </a:solidFill>
          <a:ln w="1270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02920" y="731520"/>
            <a:ext cx="5303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CSI Prediction task — DS-R1, Claude-4-Sonnet, GPT-4.1 across three prompting strategies.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961888" y="768096"/>
            <a:ext cx="146304" cy="118872"/>
          </a:xfrm>
          <a:prstGeom prst="roundRect">
            <a:avLst>
              <a:gd name="adj" fmla="val 15385"/>
            </a:avLst>
          </a:prstGeom>
          <a:solidFill>
            <a:srgbClr val="E07B4A"/>
          </a:solidFill>
          <a:ln w="12700">
            <a:solidFill>
              <a:srgbClr val="E07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163056" y="731520"/>
            <a:ext cx="960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Expert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6677536" y="768096"/>
            <a:ext cx="146304" cy="118872"/>
          </a:xfrm>
          <a:prstGeom prst="roundRect">
            <a:avLst>
              <a:gd name="adj" fmla="val 15385"/>
            </a:avLst>
          </a:prstGeom>
          <a:solidFill>
            <a:srgbClr val="7B68D4"/>
          </a:solidFill>
          <a:ln w="12700">
            <a:solidFill>
              <a:srgbClr val="7B68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878704" y="731520"/>
            <a:ext cx="960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Chain-of-Thought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7850386" y="768096"/>
            <a:ext cx="146304" cy="118872"/>
          </a:xfrm>
          <a:prstGeom prst="roundRect">
            <a:avLst>
              <a:gd name="adj" fmla="val 15385"/>
            </a:avLst>
          </a:prstGeom>
          <a:solidFill>
            <a:srgbClr val="2E8B6A"/>
          </a:solidFill>
          <a:ln w="12700">
            <a:solidFill>
              <a:srgbClr val="2E8B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8051554" y="731520"/>
            <a:ext cx="960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Few-Shot (3 ex.)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502920" y="1042416"/>
            <a:ext cx="3794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HP-CSI  (Hard)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960120" y="4000500"/>
            <a:ext cx="3264408" cy="9144"/>
          </a:xfrm>
          <a:prstGeom prst="rect">
            <a:avLst/>
          </a:prstGeom>
          <a:solidFill>
            <a:srgbClr val="888888"/>
          </a:solidFill>
          <a:ln w="12700">
            <a:solidFill>
              <a:srgbClr val="8888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960120" y="3098292"/>
            <a:ext cx="3264408" cy="9144"/>
          </a:xfrm>
          <a:prstGeom prst="rect">
            <a:avLst/>
          </a:prstGeom>
          <a:solidFill>
            <a:srgbClr val="E4E5EA"/>
          </a:solidFill>
          <a:ln w="1270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02920" y="2993136"/>
            <a:ext cx="4023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960120" y="2196084"/>
            <a:ext cx="3264408" cy="9144"/>
          </a:xfrm>
          <a:prstGeom prst="rect">
            <a:avLst/>
          </a:prstGeom>
          <a:solidFill>
            <a:srgbClr val="E4E5EA"/>
          </a:solidFill>
          <a:ln w="1270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502920" y="2090928"/>
            <a:ext cx="4023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960120" y="1293876"/>
            <a:ext cx="3264408" cy="9144"/>
          </a:xfrm>
          <a:prstGeom prst="rect">
            <a:avLst/>
          </a:prstGeom>
          <a:solidFill>
            <a:srgbClr val="E4E5EA"/>
          </a:solidFill>
          <a:ln w="1270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502920" y="1188720"/>
            <a:ext cx="4023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960120" y="1298448"/>
            <a:ext cx="9144" cy="2706624"/>
          </a:xfrm>
          <a:prstGeom prst="rect">
            <a:avLst/>
          </a:prstGeom>
          <a:solidFill>
            <a:srgbClr val="AAAAAA"/>
          </a:solidFill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 rot="16200000">
            <a:off x="411480" y="2395728"/>
            <a:ext cx="4572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 (%)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1117900" y="2471318"/>
            <a:ext cx="228509" cy="1533754"/>
          </a:xfrm>
          <a:prstGeom prst="roundRect">
            <a:avLst>
              <a:gd name="adj" fmla="val 8804"/>
            </a:avLst>
          </a:prstGeom>
          <a:solidFill>
            <a:srgbClr val="E07B4A"/>
          </a:solidFill>
          <a:ln w="12700">
            <a:solidFill>
              <a:srgbClr val="E07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1026460" y="2288438"/>
            <a:ext cx="411389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E07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25.5</a:t>
            </a:r>
            <a:endParaRPr lang="en-US" sz="750" dirty="0"/>
          </a:p>
        </p:txBody>
      </p:sp>
      <p:sp>
        <p:nvSpPr>
          <p:cNvPr id="23" name="Shape 21"/>
          <p:cNvSpPr/>
          <p:nvPr/>
        </p:nvSpPr>
        <p:spPr>
          <a:xfrm>
            <a:off x="1389934" y="2429215"/>
            <a:ext cx="228509" cy="1575857"/>
          </a:xfrm>
          <a:prstGeom prst="roundRect">
            <a:avLst>
              <a:gd name="adj" fmla="val 8804"/>
            </a:avLst>
          </a:prstGeom>
          <a:solidFill>
            <a:srgbClr val="7B68D4"/>
          </a:solidFill>
          <a:ln w="12700">
            <a:solidFill>
              <a:srgbClr val="7B68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1298494" y="2246335"/>
            <a:ext cx="411389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7B68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26.2</a:t>
            </a:r>
            <a:endParaRPr lang="en-US" sz="750" dirty="0"/>
          </a:p>
        </p:txBody>
      </p:sp>
      <p:sp>
        <p:nvSpPr>
          <p:cNvPr id="25" name="Shape 23"/>
          <p:cNvSpPr/>
          <p:nvPr/>
        </p:nvSpPr>
        <p:spPr>
          <a:xfrm>
            <a:off x="1661968" y="2537480"/>
            <a:ext cx="228509" cy="1467592"/>
          </a:xfrm>
          <a:prstGeom prst="roundRect">
            <a:avLst>
              <a:gd name="adj" fmla="val 8804"/>
            </a:avLst>
          </a:prstGeom>
          <a:solidFill>
            <a:srgbClr val="2E8B6A"/>
          </a:solidFill>
          <a:ln w="12700">
            <a:solidFill>
              <a:srgbClr val="2E8B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1570528" y="2354600"/>
            <a:ext cx="411389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2E8B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24.4</a:t>
            </a:r>
            <a:endParaRPr lang="en-US" sz="750" dirty="0"/>
          </a:p>
        </p:txBody>
      </p:sp>
      <p:sp>
        <p:nvSpPr>
          <p:cNvPr id="27" name="Text 25"/>
          <p:cNvSpPr/>
          <p:nvPr/>
        </p:nvSpPr>
        <p:spPr>
          <a:xfrm>
            <a:off x="960120" y="4078224"/>
            <a:ext cx="108813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DS-R1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2206036" y="2236744"/>
            <a:ext cx="228509" cy="1768328"/>
          </a:xfrm>
          <a:prstGeom prst="roundRect">
            <a:avLst>
              <a:gd name="adj" fmla="val 8804"/>
            </a:avLst>
          </a:prstGeom>
          <a:solidFill>
            <a:srgbClr val="E07B4A"/>
          </a:solidFill>
          <a:ln w="12700">
            <a:solidFill>
              <a:srgbClr val="E07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2114596" y="2053864"/>
            <a:ext cx="411389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E07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29.4</a:t>
            </a:r>
            <a:endParaRPr lang="en-US" sz="750" dirty="0"/>
          </a:p>
        </p:txBody>
      </p:sp>
      <p:sp>
        <p:nvSpPr>
          <p:cNvPr id="30" name="Shape 28"/>
          <p:cNvSpPr/>
          <p:nvPr/>
        </p:nvSpPr>
        <p:spPr>
          <a:xfrm>
            <a:off x="2478070" y="2110435"/>
            <a:ext cx="228509" cy="1894637"/>
          </a:xfrm>
          <a:prstGeom prst="roundRect">
            <a:avLst>
              <a:gd name="adj" fmla="val 8804"/>
            </a:avLst>
          </a:prstGeom>
          <a:solidFill>
            <a:srgbClr val="7B68D4"/>
          </a:solidFill>
          <a:ln w="12700">
            <a:solidFill>
              <a:srgbClr val="7B68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2386630" y="1927555"/>
            <a:ext cx="411389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7B68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31.5</a:t>
            </a:r>
            <a:endParaRPr lang="en-US" sz="750" dirty="0"/>
          </a:p>
        </p:txBody>
      </p:sp>
      <p:sp>
        <p:nvSpPr>
          <p:cNvPr id="32" name="Shape 30"/>
          <p:cNvSpPr/>
          <p:nvPr/>
        </p:nvSpPr>
        <p:spPr>
          <a:xfrm>
            <a:off x="2750104" y="1887891"/>
            <a:ext cx="228509" cy="2117181"/>
          </a:xfrm>
          <a:prstGeom prst="roundRect">
            <a:avLst>
              <a:gd name="adj" fmla="val 8804"/>
            </a:avLst>
          </a:prstGeom>
          <a:solidFill>
            <a:srgbClr val="2E8B6A"/>
          </a:solidFill>
          <a:ln w="12700">
            <a:solidFill>
              <a:srgbClr val="2E8B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2658664" y="1705011"/>
            <a:ext cx="411389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2E8B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35.2</a:t>
            </a:r>
            <a:endParaRPr lang="en-US" sz="750" dirty="0"/>
          </a:p>
        </p:txBody>
      </p:sp>
      <p:sp>
        <p:nvSpPr>
          <p:cNvPr id="34" name="Text 32"/>
          <p:cNvSpPr/>
          <p:nvPr/>
        </p:nvSpPr>
        <p:spPr>
          <a:xfrm>
            <a:off x="2048256" y="4078224"/>
            <a:ext cx="108813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Claude-4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3294172" y="2104420"/>
            <a:ext cx="228509" cy="1900652"/>
          </a:xfrm>
          <a:prstGeom prst="roundRect">
            <a:avLst>
              <a:gd name="adj" fmla="val 8804"/>
            </a:avLst>
          </a:prstGeom>
          <a:solidFill>
            <a:srgbClr val="E07B4A"/>
          </a:solidFill>
          <a:ln w="12700">
            <a:solidFill>
              <a:srgbClr val="E07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3202732" y="1921540"/>
            <a:ext cx="411389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E07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31.6</a:t>
            </a:r>
            <a:endParaRPr lang="en-US" sz="750" dirty="0"/>
          </a:p>
        </p:txBody>
      </p:sp>
      <p:sp>
        <p:nvSpPr>
          <p:cNvPr id="37" name="Shape 35"/>
          <p:cNvSpPr/>
          <p:nvPr/>
        </p:nvSpPr>
        <p:spPr>
          <a:xfrm>
            <a:off x="3566206" y="2405156"/>
            <a:ext cx="228509" cy="1599916"/>
          </a:xfrm>
          <a:prstGeom prst="roundRect">
            <a:avLst>
              <a:gd name="adj" fmla="val 8804"/>
            </a:avLst>
          </a:prstGeom>
          <a:solidFill>
            <a:srgbClr val="7B68D4"/>
          </a:solidFill>
          <a:ln w="12700">
            <a:solidFill>
              <a:srgbClr val="7B68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/>
          <p:nvPr/>
        </p:nvSpPr>
        <p:spPr>
          <a:xfrm>
            <a:off x="3474766" y="2222276"/>
            <a:ext cx="411389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7B68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26.6</a:t>
            </a:r>
            <a:endParaRPr lang="en-US" sz="750" dirty="0"/>
          </a:p>
        </p:txBody>
      </p:sp>
      <p:sp>
        <p:nvSpPr>
          <p:cNvPr id="39" name="Shape 37"/>
          <p:cNvSpPr/>
          <p:nvPr/>
        </p:nvSpPr>
        <p:spPr>
          <a:xfrm>
            <a:off x="3838240" y="2423201"/>
            <a:ext cx="228509" cy="1581871"/>
          </a:xfrm>
          <a:prstGeom prst="roundRect">
            <a:avLst>
              <a:gd name="adj" fmla="val 8804"/>
            </a:avLst>
          </a:prstGeom>
          <a:solidFill>
            <a:srgbClr val="2E8B6A"/>
          </a:solidFill>
          <a:ln w="12700">
            <a:solidFill>
              <a:srgbClr val="2E8B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38"/>
          <p:cNvSpPr/>
          <p:nvPr/>
        </p:nvSpPr>
        <p:spPr>
          <a:xfrm>
            <a:off x="3746800" y="2240321"/>
            <a:ext cx="411389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2E8B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26.3</a:t>
            </a:r>
            <a:endParaRPr lang="en-US" sz="750" dirty="0"/>
          </a:p>
        </p:txBody>
      </p:sp>
      <p:sp>
        <p:nvSpPr>
          <p:cNvPr id="41" name="Text 39"/>
          <p:cNvSpPr/>
          <p:nvPr/>
        </p:nvSpPr>
        <p:spPr>
          <a:xfrm>
            <a:off x="3136392" y="4078224"/>
            <a:ext cx="108813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GPT-4.1</a:t>
            </a:r>
            <a:endParaRPr lang="en-US" sz="1000" dirty="0"/>
          </a:p>
        </p:txBody>
      </p:sp>
      <p:sp>
        <p:nvSpPr>
          <p:cNvPr id="42" name="Shape 40"/>
          <p:cNvSpPr/>
          <p:nvPr/>
        </p:nvSpPr>
        <p:spPr>
          <a:xfrm>
            <a:off x="4480560" y="1042416"/>
            <a:ext cx="10973" cy="3236976"/>
          </a:xfrm>
          <a:prstGeom prst="rect">
            <a:avLst/>
          </a:prstGeom>
          <a:solidFill>
            <a:srgbClr val="E4E5EA"/>
          </a:solidFill>
          <a:ln w="1270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41"/>
          <p:cNvSpPr/>
          <p:nvPr/>
        </p:nvSpPr>
        <p:spPr>
          <a:xfrm>
            <a:off x="4663440" y="1042416"/>
            <a:ext cx="3977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SP-CSI  (Soft)</a:t>
            </a:r>
            <a:endParaRPr lang="en-US" sz="1150" dirty="0"/>
          </a:p>
        </p:txBody>
      </p:sp>
      <p:sp>
        <p:nvSpPr>
          <p:cNvPr id="44" name="Shape 42"/>
          <p:cNvSpPr/>
          <p:nvPr/>
        </p:nvSpPr>
        <p:spPr>
          <a:xfrm>
            <a:off x="5120640" y="4000500"/>
            <a:ext cx="3447288" cy="9144"/>
          </a:xfrm>
          <a:prstGeom prst="rect">
            <a:avLst/>
          </a:prstGeom>
          <a:solidFill>
            <a:srgbClr val="888888"/>
          </a:solidFill>
          <a:ln w="12700">
            <a:solidFill>
              <a:srgbClr val="8888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Shape 43"/>
          <p:cNvSpPr/>
          <p:nvPr/>
        </p:nvSpPr>
        <p:spPr>
          <a:xfrm>
            <a:off x="5120640" y="3323844"/>
            <a:ext cx="3447288" cy="9144"/>
          </a:xfrm>
          <a:prstGeom prst="rect">
            <a:avLst/>
          </a:prstGeom>
          <a:solidFill>
            <a:srgbClr val="E4E5EA"/>
          </a:solidFill>
          <a:ln w="1270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44"/>
          <p:cNvSpPr/>
          <p:nvPr/>
        </p:nvSpPr>
        <p:spPr>
          <a:xfrm>
            <a:off x="4663440" y="3218688"/>
            <a:ext cx="4023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850" dirty="0"/>
          </a:p>
        </p:txBody>
      </p:sp>
      <p:sp>
        <p:nvSpPr>
          <p:cNvPr id="47" name="Shape 45"/>
          <p:cNvSpPr/>
          <p:nvPr/>
        </p:nvSpPr>
        <p:spPr>
          <a:xfrm>
            <a:off x="5120640" y="2647188"/>
            <a:ext cx="3447288" cy="9144"/>
          </a:xfrm>
          <a:prstGeom prst="rect">
            <a:avLst/>
          </a:prstGeom>
          <a:solidFill>
            <a:srgbClr val="E4E5EA"/>
          </a:solidFill>
          <a:ln w="1270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 46"/>
          <p:cNvSpPr/>
          <p:nvPr/>
        </p:nvSpPr>
        <p:spPr>
          <a:xfrm>
            <a:off x="4663440" y="2542032"/>
            <a:ext cx="4023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</a:t>
            </a:r>
            <a:endParaRPr lang="en-US" sz="850" dirty="0"/>
          </a:p>
        </p:txBody>
      </p:sp>
      <p:sp>
        <p:nvSpPr>
          <p:cNvPr id="49" name="Shape 47"/>
          <p:cNvSpPr/>
          <p:nvPr/>
        </p:nvSpPr>
        <p:spPr>
          <a:xfrm>
            <a:off x="5120640" y="1970532"/>
            <a:ext cx="3447288" cy="9144"/>
          </a:xfrm>
          <a:prstGeom prst="rect">
            <a:avLst/>
          </a:prstGeom>
          <a:solidFill>
            <a:srgbClr val="E4E5EA"/>
          </a:solidFill>
          <a:ln w="1270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48"/>
          <p:cNvSpPr/>
          <p:nvPr/>
        </p:nvSpPr>
        <p:spPr>
          <a:xfrm>
            <a:off x="4663440" y="1865376"/>
            <a:ext cx="4023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</a:t>
            </a:r>
            <a:endParaRPr lang="en-US" sz="850" dirty="0"/>
          </a:p>
        </p:txBody>
      </p:sp>
      <p:sp>
        <p:nvSpPr>
          <p:cNvPr id="51" name="Shape 49"/>
          <p:cNvSpPr/>
          <p:nvPr/>
        </p:nvSpPr>
        <p:spPr>
          <a:xfrm>
            <a:off x="5120640" y="1293876"/>
            <a:ext cx="3447288" cy="9144"/>
          </a:xfrm>
          <a:prstGeom prst="rect">
            <a:avLst/>
          </a:prstGeom>
          <a:solidFill>
            <a:srgbClr val="E4E5EA"/>
          </a:solidFill>
          <a:ln w="1270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Text 50"/>
          <p:cNvSpPr/>
          <p:nvPr/>
        </p:nvSpPr>
        <p:spPr>
          <a:xfrm>
            <a:off x="4663440" y="1188720"/>
            <a:ext cx="4023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80</a:t>
            </a:r>
            <a:endParaRPr lang="en-US" sz="850" dirty="0"/>
          </a:p>
        </p:txBody>
      </p:sp>
      <p:sp>
        <p:nvSpPr>
          <p:cNvPr id="53" name="Shape 51"/>
          <p:cNvSpPr/>
          <p:nvPr/>
        </p:nvSpPr>
        <p:spPr>
          <a:xfrm>
            <a:off x="5120640" y="1298448"/>
            <a:ext cx="9144" cy="2706624"/>
          </a:xfrm>
          <a:prstGeom prst="rect">
            <a:avLst/>
          </a:prstGeom>
          <a:solidFill>
            <a:srgbClr val="AAAAAA"/>
          </a:solidFill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4" name="Text 52"/>
          <p:cNvSpPr/>
          <p:nvPr/>
        </p:nvSpPr>
        <p:spPr>
          <a:xfrm rot="16200000">
            <a:off x="4572000" y="2395728"/>
            <a:ext cx="4572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 (%)</a:t>
            </a:r>
            <a:endParaRPr lang="en-US" sz="900" dirty="0"/>
          </a:p>
        </p:txBody>
      </p:sp>
      <p:sp>
        <p:nvSpPr>
          <p:cNvPr id="55" name="Shape 53"/>
          <p:cNvSpPr/>
          <p:nvPr/>
        </p:nvSpPr>
        <p:spPr>
          <a:xfrm>
            <a:off x="5287259" y="1927738"/>
            <a:ext cx="241310" cy="2077334"/>
          </a:xfrm>
          <a:prstGeom prst="roundRect">
            <a:avLst>
              <a:gd name="adj" fmla="val 8336"/>
            </a:avLst>
          </a:prstGeom>
          <a:solidFill>
            <a:srgbClr val="E07B4A"/>
          </a:solidFill>
          <a:ln w="12700">
            <a:solidFill>
              <a:srgbClr val="E07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6" name="Text 54"/>
          <p:cNvSpPr/>
          <p:nvPr/>
        </p:nvSpPr>
        <p:spPr>
          <a:xfrm>
            <a:off x="5195819" y="1744858"/>
            <a:ext cx="42419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E07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61.4</a:t>
            </a:r>
            <a:endParaRPr lang="en-US" sz="750" dirty="0"/>
          </a:p>
        </p:txBody>
      </p:sp>
      <p:sp>
        <p:nvSpPr>
          <p:cNvPr id="57" name="Shape 55"/>
          <p:cNvSpPr/>
          <p:nvPr/>
        </p:nvSpPr>
        <p:spPr>
          <a:xfrm>
            <a:off x="5574533" y="1964954"/>
            <a:ext cx="241310" cy="2040118"/>
          </a:xfrm>
          <a:prstGeom prst="roundRect">
            <a:avLst>
              <a:gd name="adj" fmla="val 8336"/>
            </a:avLst>
          </a:prstGeom>
          <a:solidFill>
            <a:srgbClr val="7B68D4"/>
          </a:solidFill>
          <a:ln w="12700">
            <a:solidFill>
              <a:srgbClr val="7B68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8" name="Text 56"/>
          <p:cNvSpPr/>
          <p:nvPr/>
        </p:nvSpPr>
        <p:spPr>
          <a:xfrm>
            <a:off x="5483093" y="1782074"/>
            <a:ext cx="42419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7B68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60.3</a:t>
            </a:r>
            <a:endParaRPr lang="en-US" sz="750" dirty="0"/>
          </a:p>
        </p:txBody>
      </p:sp>
      <p:sp>
        <p:nvSpPr>
          <p:cNvPr id="59" name="Shape 57"/>
          <p:cNvSpPr/>
          <p:nvPr/>
        </p:nvSpPr>
        <p:spPr>
          <a:xfrm>
            <a:off x="5861807" y="2025853"/>
            <a:ext cx="241310" cy="1979219"/>
          </a:xfrm>
          <a:prstGeom prst="roundRect">
            <a:avLst>
              <a:gd name="adj" fmla="val 8336"/>
            </a:avLst>
          </a:prstGeom>
          <a:solidFill>
            <a:srgbClr val="2E8B6A"/>
          </a:solidFill>
          <a:ln w="12700">
            <a:solidFill>
              <a:srgbClr val="2E8B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0" name="Text 58"/>
          <p:cNvSpPr/>
          <p:nvPr/>
        </p:nvSpPr>
        <p:spPr>
          <a:xfrm>
            <a:off x="5770367" y="1842973"/>
            <a:ext cx="42419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2E8B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58.5</a:t>
            </a:r>
            <a:endParaRPr lang="en-US" sz="750" dirty="0"/>
          </a:p>
        </p:txBody>
      </p:sp>
      <p:sp>
        <p:nvSpPr>
          <p:cNvPr id="61" name="Text 59"/>
          <p:cNvSpPr/>
          <p:nvPr/>
        </p:nvSpPr>
        <p:spPr>
          <a:xfrm>
            <a:off x="5120640" y="4078224"/>
            <a:ext cx="11490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DS-R1</a:t>
            </a:r>
            <a:endParaRPr lang="en-US" sz="1000" dirty="0"/>
          </a:p>
        </p:txBody>
      </p:sp>
      <p:sp>
        <p:nvSpPr>
          <p:cNvPr id="62" name="Shape 60"/>
          <p:cNvSpPr/>
          <p:nvPr/>
        </p:nvSpPr>
        <p:spPr>
          <a:xfrm>
            <a:off x="6436355" y="1687525"/>
            <a:ext cx="241310" cy="2317547"/>
          </a:xfrm>
          <a:prstGeom prst="roundRect">
            <a:avLst>
              <a:gd name="adj" fmla="val 8336"/>
            </a:avLst>
          </a:prstGeom>
          <a:solidFill>
            <a:srgbClr val="E07B4A"/>
          </a:solidFill>
          <a:ln w="12700">
            <a:solidFill>
              <a:srgbClr val="E07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3" name="Text 61"/>
          <p:cNvSpPr/>
          <p:nvPr/>
        </p:nvSpPr>
        <p:spPr>
          <a:xfrm>
            <a:off x="6344915" y="1504645"/>
            <a:ext cx="42419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E07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68.5</a:t>
            </a:r>
            <a:endParaRPr lang="en-US" sz="750" dirty="0"/>
          </a:p>
        </p:txBody>
      </p:sp>
      <p:sp>
        <p:nvSpPr>
          <p:cNvPr id="64" name="Shape 62"/>
          <p:cNvSpPr/>
          <p:nvPr/>
        </p:nvSpPr>
        <p:spPr>
          <a:xfrm>
            <a:off x="6723629" y="1795790"/>
            <a:ext cx="241310" cy="2209282"/>
          </a:xfrm>
          <a:prstGeom prst="roundRect">
            <a:avLst>
              <a:gd name="adj" fmla="val 8336"/>
            </a:avLst>
          </a:prstGeom>
          <a:solidFill>
            <a:srgbClr val="7B68D4"/>
          </a:solidFill>
          <a:ln w="12700">
            <a:solidFill>
              <a:srgbClr val="7B68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5" name="Text 63"/>
          <p:cNvSpPr/>
          <p:nvPr/>
        </p:nvSpPr>
        <p:spPr>
          <a:xfrm>
            <a:off x="6632189" y="1612910"/>
            <a:ext cx="42419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7B68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65.3</a:t>
            </a:r>
            <a:endParaRPr lang="en-US" sz="750" dirty="0"/>
          </a:p>
        </p:txBody>
      </p:sp>
      <p:sp>
        <p:nvSpPr>
          <p:cNvPr id="66" name="Shape 64"/>
          <p:cNvSpPr/>
          <p:nvPr/>
        </p:nvSpPr>
        <p:spPr>
          <a:xfrm>
            <a:off x="7010903" y="1660459"/>
            <a:ext cx="241310" cy="2344613"/>
          </a:xfrm>
          <a:prstGeom prst="roundRect">
            <a:avLst>
              <a:gd name="adj" fmla="val 8336"/>
            </a:avLst>
          </a:prstGeom>
          <a:solidFill>
            <a:srgbClr val="2E8B6A"/>
          </a:solidFill>
          <a:ln w="12700">
            <a:solidFill>
              <a:srgbClr val="2E8B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7" name="Text 65"/>
          <p:cNvSpPr/>
          <p:nvPr/>
        </p:nvSpPr>
        <p:spPr>
          <a:xfrm>
            <a:off x="6919463" y="1477579"/>
            <a:ext cx="42419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2E8B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69.3</a:t>
            </a:r>
            <a:endParaRPr lang="en-US" sz="750" dirty="0"/>
          </a:p>
        </p:txBody>
      </p:sp>
      <p:sp>
        <p:nvSpPr>
          <p:cNvPr id="68" name="Text 66"/>
          <p:cNvSpPr/>
          <p:nvPr/>
        </p:nvSpPr>
        <p:spPr>
          <a:xfrm>
            <a:off x="6269736" y="4078224"/>
            <a:ext cx="11490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Claude-4</a:t>
            </a:r>
            <a:endParaRPr lang="en-US" sz="1000" dirty="0"/>
          </a:p>
        </p:txBody>
      </p:sp>
      <p:sp>
        <p:nvSpPr>
          <p:cNvPr id="69" name="Shape 67"/>
          <p:cNvSpPr/>
          <p:nvPr/>
        </p:nvSpPr>
        <p:spPr>
          <a:xfrm>
            <a:off x="7585451" y="1866839"/>
            <a:ext cx="241310" cy="2138233"/>
          </a:xfrm>
          <a:prstGeom prst="roundRect">
            <a:avLst>
              <a:gd name="adj" fmla="val 8336"/>
            </a:avLst>
          </a:prstGeom>
          <a:solidFill>
            <a:srgbClr val="E07B4A"/>
          </a:solidFill>
          <a:ln w="12700">
            <a:solidFill>
              <a:srgbClr val="E07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0" name="Text 68"/>
          <p:cNvSpPr/>
          <p:nvPr/>
        </p:nvSpPr>
        <p:spPr>
          <a:xfrm>
            <a:off x="7494011" y="1683959"/>
            <a:ext cx="42419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E07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63.2</a:t>
            </a:r>
            <a:endParaRPr lang="en-US" sz="750" dirty="0"/>
          </a:p>
        </p:txBody>
      </p:sp>
      <p:sp>
        <p:nvSpPr>
          <p:cNvPr id="71" name="Shape 69"/>
          <p:cNvSpPr/>
          <p:nvPr/>
        </p:nvSpPr>
        <p:spPr>
          <a:xfrm>
            <a:off x="7872725" y="1856689"/>
            <a:ext cx="241310" cy="2148383"/>
          </a:xfrm>
          <a:prstGeom prst="roundRect">
            <a:avLst>
              <a:gd name="adj" fmla="val 8336"/>
            </a:avLst>
          </a:prstGeom>
          <a:solidFill>
            <a:srgbClr val="7B68D4"/>
          </a:solidFill>
          <a:ln w="12700">
            <a:solidFill>
              <a:srgbClr val="7B68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2" name="Text 70"/>
          <p:cNvSpPr/>
          <p:nvPr/>
        </p:nvSpPr>
        <p:spPr>
          <a:xfrm>
            <a:off x="7781285" y="1673809"/>
            <a:ext cx="42419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7B68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63.5</a:t>
            </a:r>
            <a:endParaRPr lang="en-US" sz="750" dirty="0"/>
          </a:p>
        </p:txBody>
      </p:sp>
      <p:sp>
        <p:nvSpPr>
          <p:cNvPr id="73" name="Shape 71"/>
          <p:cNvSpPr/>
          <p:nvPr/>
        </p:nvSpPr>
        <p:spPr>
          <a:xfrm>
            <a:off x="8159999" y="1968337"/>
            <a:ext cx="241310" cy="2036735"/>
          </a:xfrm>
          <a:prstGeom prst="roundRect">
            <a:avLst>
              <a:gd name="adj" fmla="val 8336"/>
            </a:avLst>
          </a:prstGeom>
          <a:solidFill>
            <a:srgbClr val="2E8B6A"/>
          </a:solidFill>
          <a:ln w="12700">
            <a:solidFill>
              <a:srgbClr val="2E8B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4" name="Text 72"/>
          <p:cNvSpPr/>
          <p:nvPr/>
        </p:nvSpPr>
        <p:spPr>
          <a:xfrm>
            <a:off x="8068559" y="1785457"/>
            <a:ext cx="42419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2E8B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60.2</a:t>
            </a:r>
            <a:endParaRPr lang="en-US" sz="750" dirty="0"/>
          </a:p>
        </p:txBody>
      </p:sp>
      <p:sp>
        <p:nvSpPr>
          <p:cNvPr id="75" name="Text 73"/>
          <p:cNvSpPr/>
          <p:nvPr/>
        </p:nvSpPr>
        <p:spPr>
          <a:xfrm>
            <a:off x="7418832" y="4078224"/>
            <a:ext cx="11490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GPT-4.1</a:t>
            </a:r>
            <a:endParaRPr lang="en-US" sz="1000" dirty="0"/>
          </a:p>
        </p:txBody>
      </p:sp>
      <p:sp>
        <p:nvSpPr>
          <p:cNvPr id="76" name="Shape 74"/>
          <p:cNvSpPr/>
          <p:nvPr/>
        </p:nvSpPr>
        <p:spPr>
          <a:xfrm>
            <a:off x="502920" y="4133088"/>
            <a:ext cx="8138160" cy="512064"/>
          </a:xfrm>
          <a:prstGeom prst="roundRect">
            <a:avLst>
              <a:gd name="adj" fmla="val 12500"/>
            </a:avLst>
          </a:prstGeom>
          <a:solidFill>
            <a:srgbClr val="EBF0FD"/>
          </a:solidFill>
          <a:ln w="10160">
            <a:solidFill>
              <a:srgbClr val="2D5B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7" name="Text 75"/>
          <p:cNvSpPr/>
          <p:nvPr/>
        </p:nvSpPr>
        <p:spPr>
          <a:xfrm>
            <a:off x="658368" y="4169664"/>
            <a:ext cx="78181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2D5B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Friedman test — no significant difference across prompts:</a:t>
            </a:r>
            <a:r>
              <a:rPr lang="en-US" sz="1050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HP-CSI: χ²(2) = 0.67, p = 0.72   ·   SP-CSI: χ²(2) = 0.67, p = 0.72   (n = 3 models)</a:t>
            </a:r>
            <a:endParaRPr lang="en-US" sz="1050" dirty="0"/>
          </a:p>
        </p:txBody>
      </p:sp>
      <p:sp>
        <p:nvSpPr>
          <p:cNvPr id="78" name="Text 76"/>
          <p:cNvSpPr/>
          <p:nvPr/>
        </p:nvSpPr>
        <p:spPr>
          <a:xfrm>
            <a:off x="658368" y="4389120"/>
            <a:ext cx="78181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2D5B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Implication:</a:t>
            </a:r>
            <a:r>
              <a:rPr lang="en-US" sz="1050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cultural reasoning gaps are not readily resolved by prompt engineering- they reflect deeper pretraining limitations.</a:t>
            </a:r>
            <a:endParaRPr lang="en-US" sz="1050" dirty="0"/>
          </a:p>
        </p:txBody>
      </p:sp>
      <p:sp>
        <p:nvSpPr>
          <p:cNvPr id="79" name="Text 77"/>
          <p:cNvSpPr/>
          <p:nvPr/>
        </p:nvSpPr>
        <p:spPr>
          <a:xfrm>
            <a:off x="502920" y="4956048"/>
            <a:ext cx="8229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C8C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XCR-Bench  ·  Cross-cultural reasoning in LLMs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7772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Cultural Knowledge to Cultural Reasoning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02920" y="877824"/>
            <a:ext cx="8229600" cy="20117"/>
          </a:xfrm>
          <a:prstGeom prst="rect">
            <a:avLst/>
          </a:prstGeom>
          <a:solidFill>
            <a:srgbClr val="E4E5EA"/>
          </a:solidFill>
          <a:ln w="1270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38"/>
          <p:cNvSpPr/>
          <p:nvPr/>
        </p:nvSpPr>
        <p:spPr>
          <a:xfrm>
            <a:off x="502920" y="901630"/>
            <a:ext cx="8138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field is moving past QA/recall. Recent work asks whether models can reason with culture.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502920" y="1260000"/>
            <a:ext cx="2633472" cy="2487168"/>
          </a:xfrm>
          <a:prstGeom prst="roundRect">
            <a:avLst>
              <a:gd name="adj" fmla="val 2574"/>
            </a:avLst>
          </a:prstGeom>
          <a:solidFill>
            <a:srgbClr val="F4F5F7"/>
          </a:solidFill>
          <a:ln w="5080">
            <a:solidFill>
              <a:srgbClr val="E4E5EA"/>
            </a:solidFill>
            <a:prstDash val="solid"/>
          </a:ln>
          <a:effectLst>
            <a:outerShdw blurRad="101600" dist="25400" dir="54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04088" y="1424592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D5BE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704088" y="1808640"/>
            <a:ext cx="22311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CultureForest (2026)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704088" y="2229264"/>
            <a:ext cx="2231136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Benchmarks cultural norm-grounded reasoning directly, not just norm recall.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Models identify the right norm far more often than they reason correctly with it.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3300984" y="1260000"/>
            <a:ext cx="2633472" cy="2487168"/>
          </a:xfrm>
          <a:prstGeom prst="roundRect">
            <a:avLst>
              <a:gd name="adj" fmla="val 2574"/>
            </a:avLst>
          </a:prstGeom>
          <a:solidFill>
            <a:srgbClr val="F4F5F7"/>
          </a:solidFill>
          <a:ln w="5080">
            <a:solidFill>
              <a:srgbClr val="E4E5EA"/>
            </a:solidFill>
            <a:prstDash val="solid"/>
          </a:ln>
          <a:effectLst>
            <a:outerShdw blurRad="101600" dist="25400" dir="54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502152" y="1424592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D5BE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3502152" y="1808640"/>
            <a:ext cx="22311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Commonsense Reasoning in Arab Culture (2025)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3502152" y="2229264"/>
            <a:ext cx="2231136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Sadallah et al. introduce ArabCulture to test culturally-situated commonsense reasoning.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Explicit reasoning prompts often lower cultural alignment, instead of raising it.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099048" y="1260000"/>
            <a:ext cx="2633472" cy="2487168"/>
          </a:xfrm>
          <a:prstGeom prst="roundRect">
            <a:avLst>
              <a:gd name="adj" fmla="val 2574"/>
            </a:avLst>
          </a:prstGeom>
          <a:solidFill>
            <a:srgbClr val="F4F5F7"/>
          </a:solidFill>
          <a:ln w="5080">
            <a:solidFill>
              <a:srgbClr val="E4E5EA"/>
            </a:solidFill>
            <a:prstDash val="solid"/>
          </a:ln>
          <a:effectLst>
            <a:outerShdw blurRad="101600" dist="25400" dir="54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300216" y="1424592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D5BE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6300216" y="1808640"/>
            <a:ext cx="22311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LLMs as Cultural Archives (2026)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6300216" y="2229264"/>
            <a:ext cx="2231136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Compares bare chain-of-thought reasoning against retrieval-grounded knowledge injection.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Bare CoT underperforms simply retrieving the right cultural fact.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502920" y="4064446"/>
            <a:ext cx="8138160" cy="493776"/>
          </a:xfrm>
          <a:prstGeom prst="roundRect">
            <a:avLst>
              <a:gd name="adj" fmla="val 11111"/>
            </a:avLst>
          </a:prstGeom>
          <a:solidFill>
            <a:srgbClr val="EBF0FD"/>
          </a:solidFill>
          <a:ln w="10160">
            <a:solidFill>
              <a:srgbClr val="2D5B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85800" y="4101022"/>
            <a:ext cx="77724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D5B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shift:</a:t>
            </a:r>
            <a:r>
              <a:rPr lang="en-US" sz="1150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from asking whether a model </a:t>
            </a:r>
            <a:r>
              <a:rPr lang="en-US" sz="1150" b="1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knows</a:t>
            </a:r>
            <a:r>
              <a:rPr lang="en-US" sz="1150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 cultural norm to whether it can </a:t>
            </a:r>
            <a:r>
              <a:rPr lang="en-US" sz="1150" i="1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reason</a:t>
            </a:r>
            <a:r>
              <a:rPr lang="en-US" sz="1150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with it. Most models still struggle with the second question.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457200" y="4864608"/>
            <a:ext cx="8229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9A9A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 Cultural Reasoning</a:t>
            </a:r>
            <a:r>
              <a:rPr lang="en-US" sz="900" dirty="0">
                <a:solidFill>
                  <a:srgbClr val="9A9A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 LLMs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7772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Preference Feedback Enters Cultural Adaptation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02920" y="877824"/>
            <a:ext cx="8229600" cy="20117"/>
          </a:xfrm>
          <a:prstGeom prst="rect">
            <a:avLst/>
          </a:prstGeom>
          <a:solidFill>
            <a:srgbClr val="E4E5EA"/>
          </a:solidFill>
          <a:ln w="1270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38"/>
          <p:cNvSpPr/>
          <p:nvPr/>
        </p:nvSpPr>
        <p:spPr>
          <a:xfrm>
            <a:off x="502920" y="901630"/>
            <a:ext cx="8138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Cultural alignment is now trained with feedback. 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502920" y="1260000"/>
            <a:ext cx="2633472" cy="2487168"/>
          </a:xfrm>
          <a:prstGeom prst="roundRect">
            <a:avLst>
              <a:gd name="adj" fmla="val 2574"/>
            </a:avLst>
          </a:prstGeom>
          <a:solidFill>
            <a:srgbClr val="F4F5F7"/>
          </a:solidFill>
          <a:ln w="5080">
            <a:solidFill>
              <a:srgbClr val="E4E5EA"/>
            </a:solidFill>
            <a:prstDash val="solid"/>
          </a:ln>
          <a:effectLst>
            <a:outerShdw blurRad="101600" dist="25400" dir="54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04088" y="1424592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D5BE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704088" y="1808640"/>
            <a:ext cx="22311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DITTO for Culture (2025)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704088" y="2229264"/>
            <a:ext cx="2231136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Almheiri et al. use DITTO-style preference optimization for Arabic commonsense reasoning.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few as 12 examples per country lift alignment elsewhere by ~10% on average.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3300984" y="1260000"/>
            <a:ext cx="2633472" cy="2487168"/>
          </a:xfrm>
          <a:prstGeom prst="roundRect">
            <a:avLst>
              <a:gd name="adj" fmla="val 2574"/>
            </a:avLst>
          </a:prstGeom>
          <a:solidFill>
            <a:srgbClr val="F4F5F7"/>
          </a:solidFill>
          <a:ln w="5080">
            <a:solidFill>
              <a:srgbClr val="E4E5EA"/>
            </a:solidFill>
            <a:prstDash val="solid"/>
          </a:ln>
          <a:effectLst>
            <a:outerShdw blurRad="101600" dist="25400" dir="54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502152" y="1424592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D5BE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3502152" y="1808640"/>
            <a:ext cx="22311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CulFiT (2025)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3502152" y="2229264"/>
            <a:ext cx="2231136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Feng et al. fold fine-grained cultural reward modeling into PPO training.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099048" y="1260000"/>
            <a:ext cx="2633472" cy="2487168"/>
          </a:xfrm>
          <a:prstGeom prst="roundRect">
            <a:avLst>
              <a:gd name="adj" fmla="val 2574"/>
            </a:avLst>
          </a:prstGeom>
          <a:solidFill>
            <a:srgbClr val="F4F5F7"/>
          </a:solidFill>
          <a:ln w="5080">
            <a:solidFill>
              <a:srgbClr val="E4E5EA"/>
            </a:solidFill>
            <a:prstDash val="solid"/>
          </a:ln>
          <a:effectLst>
            <a:outerShdw blurRad="101600" dist="25400" dir="54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300216" y="1424592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D5BE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6300216" y="1808640"/>
            <a:ext cx="22311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CultureRL (2026)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6300216" y="2229264"/>
            <a:ext cx="2231136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Zhao et al. use norm-driven RL, with rewards mined from the World Values Survey.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502920" y="4064446"/>
            <a:ext cx="8138160" cy="493776"/>
          </a:xfrm>
          <a:prstGeom prst="roundRect">
            <a:avLst>
              <a:gd name="adj" fmla="val 11111"/>
            </a:avLst>
          </a:prstGeom>
          <a:solidFill>
            <a:srgbClr val="EBF0FD"/>
          </a:solidFill>
          <a:ln w="10160">
            <a:solidFill>
              <a:srgbClr val="2D5B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85800" y="4101022"/>
            <a:ext cx="77724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D5B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Still open:</a:t>
            </a:r>
            <a:r>
              <a:rPr lang="en-US" sz="1150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adaptation is harder than identification or prediction. Training a model with lightweight preference feedback to both </a:t>
            </a:r>
            <a:r>
              <a:rPr lang="en-US" sz="1150" b="1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reason step-by-step</a:t>
            </a:r>
            <a:r>
              <a:rPr lang="en-US" sz="1150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and </a:t>
            </a:r>
            <a:r>
              <a:rPr lang="en-US" sz="1150" i="1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adapt</a:t>
            </a:r>
            <a:r>
              <a:rPr lang="en-US" sz="1150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CSIs has not yet been done.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457200" y="4864608"/>
            <a:ext cx="8229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9A9A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 Cultural Reasoning</a:t>
            </a:r>
            <a:r>
              <a:rPr lang="en-US" sz="900" dirty="0">
                <a:solidFill>
                  <a:srgbClr val="9A9A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 LLMs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7772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Cultural Reasoning Beyond Benchmarks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02920" y="877824"/>
            <a:ext cx="8229600" cy="20117"/>
          </a:xfrm>
          <a:prstGeom prst="rect">
            <a:avLst/>
          </a:prstGeom>
          <a:solidFill>
            <a:srgbClr val="E4E5EA"/>
          </a:solidFill>
          <a:ln w="1270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48"/>
          <p:cNvSpPr/>
          <p:nvPr/>
        </p:nvSpPr>
        <p:spPr>
          <a:xfrm>
            <a:off x="502920" y="901630"/>
            <a:ext cx="8138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same gap shows up wherever an LLM has to act on culturally situated meaning, not just answer questions about it.</a:t>
            </a:r>
            <a:endParaRPr lang="en-US" sz="1150" dirty="0"/>
          </a:p>
        </p:txBody>
      </p:sp>
      <p:sp>
        <p:nvSpPr>
          <p:cNvPr id="60" name="Shape 58"/>
          <p:cNvSpPr/>
          <p:nvPr/>
        </p:nvSpPr>
        <p:spPr>
          <a:xfrm>
            <a:off x="3617720" y="1487418"/>
            <a:ext cx="2000000" cy="320000"/>
          </a:xfrm>
          <a:prstGeom prst="roundRect">
            <a:avLst>
              <a:gd name="adj" fmla="val 50000"/>
            </a:avLst>
          </a:prstGeom>
          <a:solidFill>
            <a:schemeClr val="tx1">
              <a:lumMod val="65000"/>
              <a:lumOff val="35000"/>
            </a:schemeClr>
          </a:solidFill>
          <a:ln w="5080">
            <a:solidFill>
              <a:srgbClr val="2D5BE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61" name="Text 59"/>
          <p:cNvSpPr/>
          <p:nvPr/>
        </p:nvSpPr>
        <p:spPr>
          <a:xfrm>
            <a:off x="3617720" y="1487418"/>
            <a:ext cx="2000000" cy="32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Cultural Reasoning</a:t>
            </a:r>
            <a:endParaRPr lang="en-US" sz="1150" b="1" dirty="0"/>
          </a:p>
        </p:txBody>
      </p:sp>
      <p:sp>
        <p:nvSpPr>
          <p:cNvPr id="62" name="Shape 60"/>
          <p:cNvSpPr/>
          <p:nvPr/>
        </p:nvSpPr>
        <p:spPr>
          <a:xfrm>
            <a:off x="1819656" y="1857418"/>
            <a:ext cx="5596128" cy="20117"/>
          </a:xfrm>
          <a:prstGeom prst="rect">
            <a:avLst/>
          </a:prstGeom>
          <a:solidFill>
            <a:srgbClr val="C8D8F8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3" name="Shape 61"/>
          <p:cNvSpPr/>
          <p:nvPr/>
        </p:nvSpPr>
        <p:spPr>
          <a:xfrm>
            <a:off x="1809598" y="1877535"/>
            <a:ext cx="20117" cy="239883"/>
          </a:xfrm>
          <a:prstGeom prst="rect">
            <a:avLst/>
          </a:prstGeom>
          <a:solidFill>
            <a:srgbClr val="C8D8F8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4" name="Shape 62"/>
          <p:cNvSpPr/>
          <p:nvPr/>
        </p:nvSpPr>
        <p:spPr>
          <a:xfrm>
            <a:off x="4607662" y="1877535"/>
            <a:ext cx="20117" cy="239883"/>
          </a:xfrm>
          <a:prstGeom prst="rect">
            <a:avLst/>
          </a:prstGeom>
          <a:solidFill>
            <a:srgbClr val="C8D8F8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5" name="Shape 63"/>
          <p:cNvSpPr/>
          <p:nvPr/>
        </p:nvSpPr>
        <p:spPr>
          <a:xfrm>
            <a:off x="7405726" y="1877535"/>
            <a:ext cx="20117" cy="239883"/>
          </a:xfrm>
          <a:prstGeom prst="rect">
            <a:avLst/>
          </a:prstGeom>
          <a:solidFill>
            <a:srgbClr val="C8D8F8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502920" y="2117418"/>
            <a:ext cx="2633472" cy="2380000"/>
          </a:xfrm>
          <a:prstGeom prst="roundRect">
            <a:avLst>
              <a:gd name="adj" fmla="val 2574"/>
            </a:avLst>
          </a:prstGeom>
          <a:solidFill>
            <a:srgbClr val="F4F5F7"/>
          </a:solidFill>
          <a:ln w="5080">
            <a:solidFill>
              <a:srgbClr val="E4E5EA"/>
            </a:solidFill>
            <a:prstDash val="solid"/>
          </a:ln>
          <a:effectLst>
            <a:outerShdw blurRad="101600" dist="25400" dir="54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0" name="Oval 68"/>
          <p:cNvSpPr/>
          <p:nvPr/>
        </p:nvSpPr>
        <p:spPr>
          <a:xfrm>
            <a:off x="1579656" y="2267418"/>
            <a:ext cx="480000" cy="480000"/>
          </a:xfrm>
          <a:prstGeom prst="ellipse">
            <a:avLst/>
          </a:prstGeom>
          <a:solidFill>
            <a:srgbClr val="EBF0FD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71" name="mt_ico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656" y="2397418"/>
            <a:ext cx="220000" cy="220000"/>
          </a:xfrm>
          <a:prstGeom prst="rect">
            <a:avLst/>
          </a:prstGeom>
        </p:spPr>
      </p:pic>
      <p:sp>
        <p:nvSpPr>
          <p:cNvPr id="7" name="Text 5"/>
          <p:cNvSpPr/>
          <p:nvPr/>
        </p:nvSpPr>
        <p:spPr>
          <a:xfrm>
            <a:off x="704088" y="2797418"/>
            <a:ext cx="2231136" cy="3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Machine Translation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704088" y="3297418"/>
            <a:ext cx="2231136" cy="1200000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marL="0" indent="0">
              <a:buNone/>
            </a:pPr>
            <a:r>
              <a:rPr lang="en-US" sz="95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Flagging when a culturally faithful translation isn’t possible, instead of silently producing one anyway.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3300984" y="2117418"/>
            <a:ext cx="2633472" cy="2380000"/>
          </a:xfrm>
          <a:prstGeom prst="roundRect">
            <a:avLst>
              <a:gd name="adj" fmla="val 2574"/>
            </a:avLst>
          </a:prstGeom>
          <a:solidFill>
            <a:srgbClr val="F4F5F7"/>
          </a:solidFill>
          <a:ln w="5080">
            <a:solidFill>
              <a:srgbClr val="E4E5EA"/>
            </a:solidFill>
            <a:prstDash val="solid"/>
          </a:ln>
          <a:effectLst>
            <a:outerShdw blurRad="101600" dist="25400" dir="54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2" name="Oval 70"/>
          <p:cNvSpPr/>
          <p:nvPr/>
        </p:nvSpPr>
        <p:spPr>
          <a:xfrm>
            <a:off x="4377720" y="2267418"/>
            <a:ext cx="480000" cy="480000"/>
          </a:xfrm>
          <a:prstGeom prst="ellipse">
            <a:avLst/>
          </a:prstGeom>
          <a:solidFill>
            <a:srgbClr val="FDEEE5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73" name="mh_ico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7720" y="2397418"/>
            <a:ext cx="220000" cy="220000"/>
          </a:xfrm>
          <a:prstGeom prst="rect">
            <a:avLst/>
          </a:prstGeom>
        </p:spPr>
      </p:pic>
      <p:sp>
        <p:nvSpPr>
          <p:cNvPr id="11" name="Text 9"/>
          <p:cNvSpPr/>
          <p:nvPr/>
        </p:nvSpPr>
        <p:spPr>
          <a:xfrm>
            <a:off x="3502152" y="2797418"/>
            <a:ext cx="2231136" cy="3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Mental Health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3492094" y="3297418"/>
            <a:ext cx="2231136" cy="1200000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marL="0" indent="0">
              <a:buNone/>
            </a:pPr>
            <a:r>
              <a:rPr lang="en-US" sz="95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Adapting model’s mental health feedback according to the necessity of culture. 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6099048" y="2117418"/>
            <a:ext cx="2633472" cy="2380000"/>
          </a:xfrm>
          <a:prstGeom prst="roundRect">
            <a:avLst>
              <a:gd name="adj" fmla="val 2574"/>
            </a:avLst>
          </a:prstGeom>
          <a:solidFill>
            <a:srgbClr val="F4F5F7"/>
          </a:solidFill>
          <a:ln w="5080">
            <a:solidFill>
              <a:srgbClr val="E4E5EA"/>
            </a:solidFill>
            <a:prstDash val="solid"/>
          </a:ln>
          <a:effectLst>
            <a:outerShdw blurRad="101600" dist="25400" dir="54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4" name="Oval 72"/>
          <p:cNvSpPr/>
          <p:nvPr/>
        </p:nvSpPr>
        <p:spPr>
          <a:xfrm>
            <a:off x="7175784" y="2267418"/>
            <a:ext cx="480000" cy="480000"/>
          </a:xfrm>
          <a:prstGeom prst="ellipse">
            <a:avLst/>
          </a:prstGeom>
          <a:solidFill>
            <a:srgbClr val="E5DEF7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75" name="safety_ico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5784" y="2397418"/>
            <a:ext cx="220000" cy="220000"/>
          </a:xfrm>
          <a:prstGeom prst="rect">
            <a:avLst/>
          </a:prstGeom>
        </p:spPr>
      </p:pic>
      <p:sp>
        <p:nvSpPr>
          <p:cNvPr id="15" name="Text 13"/>
          <p:cNvSpPr/>
          <p:nvPr/>
        </p:nvSpPr>
        <p:spPr>
          <a:xfrm>
            <a:off x="6300216" y="2797418"/>
            <a:ext cx="2231136" cy="3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 Safety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6290158" y="3303063"/>
            <a:ext cx="2231136" cy="1200000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marL="0" indent="0">
              <a:buNone/>
            </a:pPr>
            <a:r>
              <a:rPr lang="en-US" sz="95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Testing whether safety guardrails hold under cultural reframing, not just translation.</a:t>
            </a: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Using real-world cases, across different ways a harmful request can be dressed up.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457200" y="4864608"/>
            <a:ext cx="8229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9A9A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 Cultural Reasoning</a:t>
            </a:r>
            <a:r>
              <a:rPr lang="en-US" sz="900" dirty="0">
                <a:solidFill>
                  <a:srgbClr val="9A9A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 LLMs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7772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"Culture" in NLP?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02920" y="877824"/>
            <a:ext cx="8229600" cy="20117"/>
          </a:xfrm>
          <a:prstGeom prst="rect">
            <a:avLst/>
          </a:prstGeom>
          <a:solidFill>
            <a:srgbClr val="E4E5EA"/>
          </a:solidFill>
          <a:ln w="1270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502920" y="960120"/>
            <a:ext cx="3931920" cy="3703320"/>
          </a:xfrm>
          <a:prstGeom prst="roundRect">
            <a:avLst>
              <a:gd name="adj" fmla="val 1728"/>
            </a:avLst>
          </a:prstGeom>
          <a:solidFill>
            <a:srgbClr val="F4F5F7"/>
          </a:solidFill>
          <a:ln w="5080">
            <a:solidFill>
              <a:srgbClr val="E4E5EA"/>
            </a:solidFill>
            <a:prstDash val="solid"/>
          </a:ln>
          <a:effectLst>
            <a:outerShdw blurRad="101600" dist="25400" dir="54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04088" y="1106424"/>
            <a:ext cx="35295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Culture in Social Science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704088" y="1426464"/>
            <a:ext cx="35295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Different meanings to different people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704088" y="1728216"/>
            <a:ext cx="3529584" cy="310896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381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813816" y="1755648"/>
            <a:ext cx="3383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80" b="1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Cultural Heritage</a:t>
            </a:r>
            <a:r>
              <a:rPr lang="en-US" sz="98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art, food, tradition</a:t>
            </a:r>
            <a:endParaRPr lang="en-US" sz="980" dirty="0"/>
          </a:p>
        </p:txBody>
      </p:sp>
      <p:sp>
        <p:nvSpPr>
          <p:cNvPr id="10" name="Shape 8"/>
          <p:cNvSpPr/>
          <p:nvPr/>
        </p:nvSpPr>
        <p:spPr>
          <a:xfrm>
            <a:off x="704088" y="2112264"/>
            <a:ext cx="3529584" cy="310896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381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813816" y="2139696"/>
            <a:ext cx="3383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80" b="1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Interpersonal Interaction</a:t>
            </a:r>
            <a:r>
              <a:rPr lang="en-US" sz="98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politeness, speech norms</a:t>
            </a:r>
            <a:endParaRPr lang="en-US" sz="980" dirty="0"/>
          </a:p>
        </p:txBody>
      </p:sp>
      <p:sp>
        <p:nvSpPr>
          <p:cNvPr id="12" name="Shape 10"/>
          <p:cNvSpPr/>
          <p:nvPr/>
        </p:nvSpPr>
        <p:spPr>
          <a:xfrm>
            <a:off x="704088" y="2496312"/>
            <a:ext cx="3529584" cy="310896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381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813816" y="2523744"/>
            <a:ext cx="3383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80" b="1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Ways of Life</a:t>
            </a:r>
            <a:r>
              <a:rPr lang="en-US" sz="98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sets one group apart from another</a:t>
            </a:r>
            <a:endParaRPr lang="en-US" sz="980" dirty="0"/>
          </a:p>
        </p:txBody>
      </p:sp>
      <p:sp>
        <p:nvSpPr>
          <p:cNvPr id="33" name="Shape 31"/>
          <p:cNvSpPr/>
          <p:nvPr/>
        </p:nvSpPr>
        <p:spPr>
          <a:xfrm>
            <a:off x="736182" y="3035227"/>
            <a:ext cx="3419856" cy="688627"/>
          </a:xfrm>
          <a:prstGeom prst="roundRect">
            <a:avLst>
              <a:gd name="adj" fmla="val 6122"/>
            </a:avLst>
          </a:prstGeom>
          <a:solidFill>
            <a:srgbClr val="7B68D4"/>
          </a:solidFill>
          <a:ln w="5080">
            <a:solidFill>
              <a:srgbClr val="7B68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813816" y="3070724"/>
            <a:ext cx="3383280" cy="61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 DESCRIPTION</a:t>
            </a:r>
            <a:endParaRPr lang="en-US" sz="980" dirty="0"/>
          </a:p>
          <a:p>
            <a:pPr marL="0" indent="0">
              <a:buNone/>
            </a:pPr>
            <a:r>
              <a:rPr lang="en-US" sz="980" dirty="0">
                <a:solidFill>
                  <a:srgbClr val="E5D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Outsider view: what people do</a:t>
            </a:r>
            <a:endParaRPr lang="en-US" sz="980" dirty="0"/>
          </a:p>
          <a:p>
            <a:pPr marL="0" indent="0">
              <a:buNone/>
            </a:pPr>
            <a:r>
              <a:rPr lang="en-US" sz="980" dirty="0">
                <a:solidFill>
                  <a:srgbClr val="E5D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(Geertz, 1973; Bourdieu, 1972)</a:t>
            </a:r>
            <a:endParaRPr lang="en-US" sz="980" dirty="0"/>
          </a:p>
        </p:txBody>
      </p:sp>
      <p:sp>
        <p:nvSpPr>
          <p:cNvPr id="35" name="Shape 33"/>
          <p:cNvSpPr/>
          <p:nvPr/>
        </p:nvSpPr>
        <p:spPr>
          <a:xfrm>
            <a:off x="738592" y="3832097"/>
            <a:ext cx="3419856" cy="653130"/>
          </a:xfrm>
          <a:prstGeom prst="roundRect">
            <a:avLst>
              <a:gd name="adj" fmla="val 6122"/>
            </a:avLst>
          </a:prstGeom>
          <a:solidFill>
            <a:srgbClr val="6B28A0"/>
          </a:solidFill>
          <a:ln w="5080">
            <a:solidFill>
              <a:srgbClr val="6B28A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805190" y="3875227"/>
            <a:ext cx="3383280" cy="61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THICK DESCRIPTION</a:t>
            </a:r>
            <a:endParaRPr lang="en-US" sz="980" dirty="0"/>
          </a:p>
          <a:p>
            <a:r>
              <a:rPr lang="en-US" sz="980" dirty="0">
                <a:solidFill>
                  <a:srgbClr val="E5D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insider's own meaning: </a:t>
            </a:r>
            <a:r>
              <a:rPr lang="en-GB" sz="980" dirty="0">
                <a:solidFill>
                  <a:srgbClr val="E5DEF7"/>
                </a:solidFill>
                <a:latin typeface="Calibri" pitchFamily="34" charset="0"/>
                <a:cs typeface="Calibri" pitchFamily="34" charset="-120"/>
              </a:rPr>
              <a:t>people’s lived experiences</a:t>
            </a:r>
            <a:endParaRPr lang="en-US" sz="980" dirty="0">
              <a:solidFill>
                <a:srgbClr val="E5DEF7"/>
              </a:solidFill>
              <a:latin typeface="Calibri" pitchFamily="34" charset="0"/>
              <a:cs typeface="Calibri" pitchFamily="34" charset="-120"/>
            </a:endParaRPr>
          </a:p>
          <a:p>
            <a:pPr marL="0" indent="0">
              <a:buNone/>
            </a:pPr>
            <a:r>
              <a:rPr lang="en-US" sz="980" dirty="0">
                <a:solidFill>
                  <a:srgbClr val="E5D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(Geertz, 1973; Bourdieu, 1972)</a:t>
            </a:r>
            <a:endParaRPr lang="en-US" sz="980" dirty="0"/>
          </a:p>
        </p:txBody>
      </p:sp>
      <p:sp>
        <p:nvSpPr>
          <p:cNvPr id="22" name="Shape 20"/>
          <p:cNvSpPr/>
          <p:nvPr/>
        </p:nvSpPr>
        <p:spPr>
          <a:xfrm>
            <a:off x="4663440" y="960120"/>
            <a:ext cx="3977640" cy="3703320"/>
          </a:xfrm>
          <a:prstGeom prst="roundRect">
            <a:avLst>
              <a:gd name="adj" fmla="val 1728"/>
            </a:avLst>
          </a:prstGeom>
          <a:solidFill>
            <a:srgbClr val="F4F5F7"/>
          </a:solidFill>
          <a:ln w="5080">
            <a:solidFill>
              <a:srgbClr val="E4E5EA"/>
            </a:solidFill>
            <a:prstDash val="solid"/>
          </a:ln>
          <a:effectLst>
            <a:outerShdw blurRad="101600" dist="25400" dir="54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4864608" y="1106424"/>
            <a:ext cx="357530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Culture in NLP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4864608" y="1426464"/>
            <a:ext cx="357530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is it Culture operationalized in NLP?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4864608" y="1728216"/>
            <a:ext cx="3575304" cy="896112"/>
          </a:xfrm>
          <a:prstGeom prst="roundRect">
            <a:avLst>
              <a:gd name="adj" fmla="val 6122"/>
            </a:avLst>
          </a:prstGeom>
          <a:solidFill>
            <a:srgbClr val="2D5BE3"/>
          </a:solidFill>
          <a:ln w="5080">
            <a:solidFill>
              <a:srgbClr val="2D5B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4992624" y="1810512"/>
            <a:ext cx="342900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HERSHCOVICH ET AL., 2022</a:t>
            </a:r>
            <a:endParaRPr lang="en-US" sz="980" dirty="0"/>
          </a:p>
          <a:p>
            <a:pPr marL="0" indent="0">
              <a:buNone/>
            </a:pPr>
            <a:r>
              <a:rPr lang="en-US" sz="980" dirty="0">
                <a:solidFill>
                  <a:srgbClr val="C8D8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ground, </a:t>
            </a:r>
          </a:p>
          <a:p>
            <a:pPr marL="0" indent="0">
              <a:buNone/>
            </a:pPr>
            <a:r>
              <a:rPr lang="en-US" sz="980" dirty="0">
                <a:solidFill>
                  <a:srgbClr val="C8D8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aboutness,</a:t>
            </a:r>
            <a:endParaRPr lang="en-US" sz="980" dirty="0"/>
          </a:p>
          <a:p>
            <a:pPr marL="0" indent="0">
              <a:buNone/>
            </a:pPr>
            <a:r>
              <a:rPr lang="en-US" sz="980" dirty="0">
                <a:solidFill>
                  <a:srgbClr val="C8D8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objectives &amp; values</a:t>
            </a:r>
            <a:endParaRPr lang="en-US" sz="980" dirty="0"/>
          </a:p>
        </p:txBody>
      </p:sp>
      <p:sp>
        <p:nvSpPr>
          <p:cNvPr id="27" name="Shape 25"/>
          <p:cNvSpPr/>
          <p:nvPr/>
        </p:nvSpPr>
        <p:spPr>
          <a:xfrm>
            <a:off x="4864608" y="2697480"/>
            <a:ext cx="3575304" cy="896112"/>
          </a:xfrm>
          <a:prstGeom prst="roundRect">
            <a:avLst>
              <a:gd name="adj" fmla="val 6122"/>
            </a:avLst>
          </a:prstGeom>
          <a:solidFill>
            <a:srgbClr val="3068D0"/>
          </a:solidFill>
          <a:ln w="5080">
            <a:solidFill>
              <a:srgbClr val="3068D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4992624" y="2779776"/>
            <a:ext cx="342900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LIU ET AL., 2024</a:t>
            </a:r>
            <a:endParaRPr lang="en-US" sz="980" dirty="0"/>
          </a:p>
          <a:p>
            <a:pPr marL="0" indent="0">
              <a:buNone/>
            </a:pPr>
            <a:r>
              <a:rPr lang="en-US" sz="980" dirty="0">
                <a:solidFill>
                  <a:srgbClr val="C8D8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Culture as within-, between-,</a:t>
            </a:r>
            <a:endParaRPr lang="en-US" sz="980" dirty="0"/>
          </a:p>
          <a:p>
            <a:pPr marL="0" indent="0">
              <a:buNone/>
            </a:pPr>
            <a:r>
              <a:rPr lang="en-US" sz="980" dirty="0">
                <a:solidFill>
                  <a:srgbClr val="C8D8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outside-human (White, 1959)</a:t>
            </a:r>
            <a:endParaRPr lang="en-US" sz="980" dirty="0"/>
          </a:p>
        </p:txBody>
      </p:sp>
      <p:sp>
        <p:nvSpPr>
          <p:cNvPr id="29" name="Shape 27"/>
          <p:cNvSpPr/>
          <p:nvPr/>
        </p:nvSpPr>
        <p:spPr>
          <a:xfrm>
            <a:off x="4864608" y="3666744"/>
            <a:ext cx="3575304" cy="896112"/>
          </a:xfrm>
          <a:prstGeom prst="roundRect">
            <a:avLst>
              <a:gd name="adj" fmla="val 6122"/>
            </a:avLst>
          </a:prstGeom>
          <a:solidFill>
            <a:srgbClr val="4D7EE0"/>
          </a:solidFill>
          <a:ln w="5080">
            <a:solidFill>
              <a:srgbClr val="4D7E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4992624" y="3749040"/>
            <a:ext cx="342900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OTHER PAPERS</a:t>
            </a:r>
            <a:endParaRPr lang="en-US" sz="980" dirty="0"/>
          </a:p>
          <a:p>
            <a:pPr marL="0" indent="0">
              <a:buNone/>
            </a:pPr>
            <a:r>
              <a:rPr lang="en-US" sz="980" dirty="0">
                <a:solidFill>
                  <a:srgbClr val="C8D8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explicit definition given</a:t>
            </a:r>
            <a:endParaRPr lang="en-US" sz="980" dirty="0"/>
          </a:p>
          <a:p>
            <a:pPr marL="0" indent="0">
              <a:buNone/>
            </a:pPr>
            <a:r>
              <a:rPr lang="en-US" sz="980" dirty="0">
                <a:solidFill>
                  <a:srgbClr val="C8D8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dataset becomes the ‘proxy’</a:t>
            </a:r>
            <a:endParaRPr lang="en-US" sz="980" dirty="0"/>
          </a:p>
        </p:txBody>
      </p:sp>
      <p:sp>
        <p:nvSpPr>
          <p:cNvPr id="31" name="Shape 29"/>
          <p:cNvSpPr/>
          <p:nvPr/>
        </p:nvSpPr>
        <p:spPr>
          <a:xfrm>
            <a:off x="502920" y="4627900"/>
            <a:ext cx="8138160" cy="455249"/>
          </a:xfrm>
          <a:prstGeom prst="roundRect">
            <a:avLst>
              <a:gd name="adj" fmla="val 18750"/>
            </a:avLst>
          </a:prstGeom>
          <a:solidFill>
            <a:srgbClr val="EBF0FD"/>
          </a:solidFill>
          <a:ln w="10160">
            <a:solidFill>
              <a:srgbClr val="2D5B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685800" y="4759364"/>
            <a:ext cx="7772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D5B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idea: </a:t>
            </a:r>
            <a:r>
              <a:rPr lang="en-US" sz="1150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Culture is conceptual, not concrete. NLP can only capture </a:t>
            </a:r>
            <a:r>
              <a:rPr lang="en-US" sz="1150" i="1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proxies</a:t>
            </a:r>
            <a:r>
              <a:rPr lang="en-US" sz="1150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of it (food, religion, values in a dataset), never the holistic whole.</a:t>
            </a:r>
            <a:endParaRPr lang="en-US" sz="1150" dirty="0"/>
          </a:p>
        </p:txBody>
      </p:sp>
      <p:sp>
        <p:nvSpPr>
          <p:cNvPr id="4" name="Text 5">
            <a:extLst>
              <a:ext uri="{FF2B5EF4-FFF2-40B4-BE49-F238E27FC236}">
                <a16:creationId xmlns:a16="http://schemas.microsoft.com/office/drawing/2014/main" id="{D5570097-E8C3-CAFC-0040-DC7C9137CAF8}"/>
              </a:ext>
            </a:extLst>
          </p:cNvPr>
          <p:cNvSpPr/>
          <p:nvPr/>
        </p:nvSpPr>
        <p:spPr>
          <a:xfrm>
            <a:off x="766542" y="2812898"/>
            <a:ext cx="35295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Anthropology</a:t>
            </a:r>
            <a:endParaRPr lang="en-US" sz="1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112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2D5BE3"/>
          </a:solidFill>
          <a:ln w="12700">
            <a:solidFill>
              <a:srgbClr val="2D5B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02920" y="256032"/>
            <a:ext cx="7772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should we take away?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502920" y="859536"/>
            <a:ext cx="8229600" cy="20117"/>
          </a:xfrm>
          <a:prstGeom prst="rect">
            <a:avLst/>
          </a:prstGeom>
          <a:solidFill>
            <a:srgbClr val="333338"/>
          </a:solidFill>
          <a:ln w="12700">
            <a:solidFill>
              <a:srgbClr val="3333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502920" y="1188720"/>
            <a:ext cx="402336" cy="402336"/>
          </a:xfrm>
          <a:prstGeom prst="ellipse">
            <a:avLst/>
          </a:prstGeom>
          <a:solidFill>
            <a:srgbClr val="2D5BE3"/>
          </a:solidFill>
          <a:ln w="12700">
            <a:solidFill>
              <a:srgbClr val="2D5B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02920" y="118872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060704" y="1170432"/>
            <a:ext cx="7571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QA-style cultural benchmarks are inadequate.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1060704" y="1463040"/>
            <a:ext cx="7571232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often test whether models can choose a familiar answer, not whether they can identify culturally meaningful cues or reason across cultural depth.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502920" y="2048256"/>
            <a:ext cx="8138160" cy="14630"/>
          </a:xfrm>
          <a:prstGeom prst="rect">
            <a:avLst/>
          </a:prstGeom>
          <a:solidFill>
            <a:srgbClr val="2A2A30"/>
          </a:solidFill>
          <a:ln w="12700">
            <a:solidFill>
              <a:srgbClr val="2A2A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502920" y="2231136"/>
            <a:ext cx="402336" cy="402336"/>
          </a:xfrm>
          <a:prstGeom prst="ellipse">
            <a:avLst/>
          </a:prstGeom>
          <a:solidFill>
            <a:srgbClr val="2D5BE3"/>
          </a:solidFill>
          <a:ln w="12700">
            <a:solidFill>
              <a:srgbClr val="2D5B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02920" y="223113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060704" y="2212848"/>
            <a:ext cx="7571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Theory is important for evaluation design of culture.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1060704" y="2505456"/>
            <a:ext cx="7571232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Newmark tells us what kind of cultural item is present; Hall tells us how deeply embedded its meaning is. Neither alone suffices.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02920" y="3090672"/>
            <a:ext cx="8138160" cy="14630"/>
          </a:xfrm>
          <a:prstGeom prst="rect">
            <a:avLst/>
          </a:prstGeom>
          <a:solidFill>
            <a:srgbClr val="2A2A30"/>
          </a:solidFill>
          <a:ln w="12700">
            <a:solidFill>
              <a:srgbClr val="2A2A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502920" y="3273552"/>
            <a:ext cx="402336" cy="402336"/>
          </a:xfrm>
          <a:prstGeom prst="ellipse">
            <a:avLst/>
          </a:prstGeom>
          <a:solidFill>
            <a:srgbClr val="2D5BE3"/>
          </a:solidFill>
          <a:ln w="12700">
            <a:solidFill>
              <a:srgbClr val="2D5B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02920" y="3273552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060704" y="3255264"/>
            <a:ext cx="7571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hardest cases are implicit and local.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1060704" y="3547872"/>
            <a:ext cx="7571232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Models degrade on invisible norms and can encode subtle regional preferences even within a single language.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02920" y="4133088"/>
            <a:ext cx="8138160" cy="768096"/>
          </a:xfrm>
          <a:prstGeom prst="roundRect">
            <a:avLst>
              <a:gd name="adj" fmla="val 8333"/>
            </a:avLst>
          </a:prstGeom>
          <a:solidFill>
            <a:srgbClr val="1A2545"/>
          </a:solidFill>
          <a:ln w="10160">
            <a:solidFill>
              <a:srgbClr val="2D5B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85800" y="4187952"/>
            <a:ext cx="7818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A8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should we define “cultural competence” as an evaluation target: beyond factuality, safety, and translation quality?</a:t>
            </a:r>
            <a:endParaRPr lang="en-US" sz="1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"/>
          </a:xfrm>
          <a:prstGeom prst="rect">
            <a:avLst/>
          </a:prstGeom>
          <a:solidFill>
            <a:srgbClr val="2D5BE3"/>
          </a:solidFill>
          <a:ln w="12700">
            <a:solidFill>
              <a:srgbClr val="2D5B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87560" y="476523"/>
            <a:ext cx="53035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800" b="1" dirty="0">
                <a:latin typeface="Cambria" pitchFamily="34" charset="0"/>
                <a:ea typeface="Cambria" pitchFamily="34" charset="-122"/>
                <a:cs typeface="Cambria" pitchFamily="34" charset="-120"/>
              </a:rPr>
              <a:t>Thank you</a:t>
            </a:r>
            <a:endParaRPr lang="en-US" sz="5800" dirty="0"/>
          </a:p>
        </p:txBody>
      </p:sp>
      <p:sp>
        <p:nvSpPr>
          <p:cNvPr id="4" name="Shape 2"/>
          <p:cNvSpPr/>
          <p:nvPr/>
        </p:nvSpPr>
        <p:spPr>
          <a:xfrm>
            <a:off x="704945" y="1554480"/>
            <a:ext cx="1005840" cy="38405"/>
          </a:xfrm>
          <a:prstGeom prst="rect">
            <a:avLst/>
          </a:prstGeom>
          <a:solidFill>
            <a:srgbClr val="2D5BE3"/>
          </a:solidFill>
          <a:ln w="12700">
            <a:solidFill>
              <a:srgbClr val="2D5B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66928" y="1682496"/>
            <a:ext cx="5120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chemeClr val="accent1">
                    <a:lumMod val="50000"/>
                  </a:scheme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Benchmarking Cross-Cultural</a:t>
            </a:r>
            <a:r>
              <a:rPr lang="en-US" sz="145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450" dirty="0">
                <a:solidFill>
                  <a:schemeClr val="accent1">
                    <a:lumMod val="50000"/>
                  </a:scheme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Reasoning in LLMs via Culture-Specific Items</a:t>
            </a:r>
            <a:r>
              <a:rPr lang="en-US" sz="145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450" dirty="0">
                <a:solidFill>
                  <a:schemeClr val="accent1">
                    <a:lumMod val="50000"/>
                  </a:scheme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and Hall's Triad</a:t>
            </a:r>
            <a:endParaRPr lang="en-US" sz="14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566928" y="2761488"/>
            <a:ext cx="5120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arXiv</a:t>
            </a:r>
            <a:r>
              <a:rPr lang="en-US" sz="10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r>
              <a:rPr lang="en-US" sz="1000" dirty="0"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2601.14063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566928" y="3035808"/>
            <a:ext cx="5120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GitHub  </a:t>
            </a:r>
            <a:r>
              <a:rPr lang="en-US" sz="1000" dirty="0"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mohsinulkabir14/xcr_bench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566928" y="3310128"/>
            <a:ext cx="5120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Email  </a:t>
            </a:r>
            <a:r>
              <a:rPr lang="en-US" sz="1000" dirty="0"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mdmohsinul.kabir@manchester.ac.uk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566928" y="3694176"/>
            <a:ext cx="5120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5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University of Manchester  ·  NaCTeM  ·  ELLIS Manchester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6035040" y="438912"/>
            <a:ext cx="10973" cy="4480560"/>
          </a:xfrm>
          <a:prstGeom prst="rect">
            <a:avLst/>
          </a:prstGeom>
          <a:solidFill>
            <a:srgbClr val="2A2A32"/>
          </a:solidFill>
          <a:ln w="12700">
            <a:solidFill>
              <a:srgbClr val="2A2A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6393485" y="3086618"/>
            <a:ext cx="26700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4445A"/>
                </a:solidFill>
                <a:latin typeface="Calibri" pitchFamily="34" charset="0"/>
                <a:cs typeface="Calibri" pitchFamily="34" charset="-120"/>
              </a:rPr>
              <a:t>Preprint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0" y="4892040"/>
            <a:ext cx="9144000" cy="13716"/>
          </a:xfrm>
          <a:prstGeom prst="rect">
            <a:avLst/>
          </a:prstGeom>
          <a:solidFill>
            <a:srgbClr val="2A2A32"/>
          </a:solidFill>
          <a:ln w="12700">
            <a:solidFill>
              <a:srgbClr val="2A2A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548640" y="4919472"/>
            <a:ext cx="8229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44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XCR-Bench  ·  June 2026</a:t>
            </a:r>
            <a:endParaRPr lang="en-US" sz="900" dirty="0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F253AD6D-D4EA-707D-AB96-577647B1C5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9697" y="1046988"/>
            <a:ext cx="1888829" cy="188882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37744"/>
            <a:ext cx="804672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Not All Benchmarks Are Equal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02920" y="768096"/>
            <a:ext cx="8229600" cy="20117"/>
          </a:xfrm>
          <a:prstGeom prst="rect">
            <a:avLst/>
          </a:prstGeom>
          <a:solidFill>
            <a:srgbClr val="E4E5EA"/>
          </a:solidFill>
          <a:ln w="1270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02920" y="901630"/>
            <a:ext cx="8138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 capabilities are universal. Others are constitutively cultural- the correct answer depends on geography, timeframe and context.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502920" y="3950208"/>
            <a:ext cx="1636776" cy="91440"/>
          </a:xfrm>
          <a:prstGeom prst="rect">
            <a:avLst/>
          </a:prstGeom>
          <a:solidFill>
            <a:srgbClr val="C8D8F8"/>
          </a:solidFill>
          <a:ln w="12700">
            <a:solidFill>
              <a:srgbClr val="C8D8F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2130552" y="3950208"/>
            <a:ext cx="1636776" cy="91440"/>
          </a:xfrm>
          <a:prstGeom prst="rect">
            <a:avLst/>
          </a:prstGeom>
          <a:solidFill>
            <a:srgbClr val="A8BEEF"/>
          </a:solidFill>
          <a:ln w="12700">
            <a:solidFill>
              <a:srgbClr val="A8BE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3758184" y="3950208"/>
            <a:ext cx="1636776" cy="91440"/>
          </a:xfrm>
          <a:prstGeom prst="rect">
            <a:avLst/>
          </a:prstGeom>
          <a:solidFill>
            <a:srgbClr val="7DA3E8"/>
          </a:solidFill>
          <a:ln w="12700">
            <a:solidFill>
              <a:srgbClr val="7DA3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5385816" y="3950208"/>
            <a:ext cx="1636776" cy="91440"/>
          </a:xfrm>
          <a:prstGeom prst="rect">
            <a:avLst/>
          </a:prstGeom>
          <a:solidFill>
            <a:srgbClr val="4D7EE0"/>
          </a:solidFill>
          <a:ln w="12700">
            <a:solidFill>
              <a:srgbClr val="4D7E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013448" y="3950208"/>
            <a:ext cx="1636776" cy="91440"/>
          </a:xfrm>
          <a:prstGeom prst="rect">
            <a:avLst/>
          </a:prstGeom>
          <a:solidFill>
            <a:srgbClr val="2D5BE3"/>
          </a:solidFill>
          <a:ln w="12700">
            <a:solidFill>
              <a:srgbClr val="2D5B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02920" y="4078224"/>
            <a:ext cx="20116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kern="0" spc="1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CULTURE-INVARIANT</a:t>
            </a:r>
            <a:endParaRPr lang="en-US" sz="850" dirty="0">
              <a:solidFill>
                <a:srgbClr val="FF0000"/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6995160" y="4078224"/>
            <a:ext cx="16459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b="1" kern="0" spc="100" dirty="0">
                <a:solidFill>
                  <a:srgbClr val="2D5B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CULTURE-BOUND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8622792" y="3913632"/>
            <a:ext cx="201168" cy="164592"/>
          </a:xfrm>
          <a:prstGeom prst="rightArrow">
            <a:avLst/>
          </a:prstGeom>
          <a:solidFill>
            <a:srgbClr val="2D5BE3"/>
          </a:solidFill>
          <a:ln w="12700">
            <a:solidFill>
              <a:srgbClr val="2D5B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3767328" y="1243584"/>
            <a:ext cx="4965192" cy="20117"/>
          </a:xfrm>
          <a:prstGeom prst="rect">
            <a:avLst/>
          </a:prstGeom>
          <a:solidFill>
            <a:srgbClr val="2D5BE3"/>
          </a:solidFill>
          <a:ln w="12700">
            <a:solidFill>
              <a:srgbClr val="2D5B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3767328" y="1243584"/>
            <a:ext cx="20117" cy="91440"/>
          </a:xfrm>
          <a:prstGeom prst="rect">
            <a:avLst/>
          </a:prstGeom>
          <a:solidFill>
            <a:srgbClr val="2D5BE3"/>
          </a:solidFill>
          <a:ln w="12700">
            <a:solidFill>
              <a:srgbClr val="2D5B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8712403" y="1243584"/>
            <a:ext cx="20117" cy="91440"/>
          </a:xfrm>
          <a:prstGeom prst="rect">
            <a:avLst/>
          </a:prstGeom>
          <a:solidFill>
            <a:srgbClr val="2D5BE3"/>
          </a:solidFill>
          <a:ln w="12700">
            <a:solidFill>
              <a:srgbClr val="2D5B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502920" y="1389888"/>
            <a:ext cx="1417320" cy="2487168"/>
          </a:xfrm>
          <a:prstGeom prst="roundRect">
            <a:avLst>
              <a:gd name="adj" fmla="val 4516"/>
            </a:avLst>
          </a:prstGeom>
          <a:solidFill>
            <a:srgbClr val="F4F5F7"/>
          </a:solidFill>
          <a:ln w="6350">
            <a:solidFill>
              <a:srgbClr val="C8D8F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502920" y="1389888"/>
            <a:ext cx="1417320" cy="64008"/>
          </a:xfrm>
          <a:prstGeom prst="roundRect">
            <a:avLst>
              <a:gd name="adj" fmla="val 100000"/>
            </a:avLst>
          </a:prstGeom>
          <a:solidFill>
            <a:srgbClr val="C8D8F8"/>
          </a:solidFill>
          <a:ln w="12700">
            <a:solidFill>
              <a:srgbClr val="C8D8F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502920" y="1426464"/>
            <a:ext cx="1417320" cy="36576"/>
          </a:xfrm>
          <a:prstGeom prst="rect">
            <a:avLst/>
          </a:prstGeom>
          <a:solidFill>
            <a:srgbClr val="C8D8F8"/>
          </a:solidFill>
          <a:ln w="12700">
            <a:solidFill>
              <a:srgbClr val="C8D8F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94360" y="1517904"/>
            <a:ext cx="1234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6B88C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∑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594360" y="1956816"/>
            <a:ext cx="123444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Mathematical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Reasoning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630936" y="2505456"/>
            <a:ext cx="1161288" cy="13716"/>
          </a:xfrm>
          <a:prstGeom prst="rect">
            <a:avLst/>
          </a:prstGeom>
          <a:solidFill>
            <a:srgbClr val="E4E5EA"/>
          </a:solidFill>
          <a:ln w="1270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12648" y="2578608"/>
            <a:ext cx="1197864" cy="1152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+ 2 = 4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everywhere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612648" y="3511296"/>
            <a:ext cx="1197864" cy="256032"/>
          </a:xfrm>
          <a:prstGeom prst="roundRect">
            <a:avLst>
              <a:gd name="adj" fmla="val 14286"/>
            </a:avLst>
          </a:prstGeom>
          <a:solidFill>
            <a:srgbClr val="E4E5EA"/>
          </a:solidFill>
          <a:ln w="5080">
            <a:solidFill>
              <a:srgbClr val="C8D8F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612648" y="3511296"/>
            <a:ext cx="119786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kern="0" spc="80" dirty="0">
                <a:solidFill>
                  <a:srgbClr val="6B8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UNIVERSAL</a:t>
            </a:r>
            <a:endParaRPr lang="en-US" sz="750" dirty="0"/>
          </a:p>
        </p:txBody>
      </p:sp>
      <p:sp>
        <p:nvSpPr>
          <p:cNvPr id="26" name="Shape 24"/>
          <p:cNvSpPr/>
          <p:nvPr/>
        </p:nvSpPr>
        <p:spPr>
          <a:xfrm>
            <a:off x="1202436" y="3877056"/>
            <a:ext cx="20117" cy="73152"/>
          </a:xfrm>
          <a:prstGeom prst="rect">
            <a:avLst/>
          </a:prstGeom>
          <a:solidFill>
            <a:srgbClr val="C8D8F8"/>
          </a:solidFill>
          <a:ln w="12700">
            <a:solidFill>
              <a:srgbClr val="C8D8F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2084832" y="1389888"/>
            <a:ext cx="1517904" cy="2487168"/>
          </a:xfrm>
          <a:prstGeom prst="roundRect">
            <a:avLst>
              <a:gd name="adj" fmla="val 4217"/>
            </a:avLst>
          </a:prstGeom>
          <a:solidFill>
            <a:srgbClr val="F4F5F7"/>
          </a:solidFill>
          <a:ln w="6350">
            <a:solidFill>
              <a:srgbClr val="A8BE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2084832" y="1389888"/>
            <a:ext cx="1517904" cy="64008"/>
          </a:xfrm>
          <a:prstGeom prst="roundRect">
            <a:avLst>
              <a:gd name="adj" fmla="val 100000"/>
            </a:avLst>
          </a:prstGeom>
          <a:solidFill>
            <a:srgbClr val="A8BEEF"/>
          </a:solidFill>
          <a:ln w="12700">
            <a:solidFill>
              <a:srgbClr val="A8BE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2084832" y="1426464"/>
            <a:ext cx="1517904" cy="36576"/>
          </a:xfrm>
          <a:prstGeom prst="rect">
            <a:avLst/>
          </a:prstGeom>
          <a:solidFill>
            <a:srgbClr val="A8BEEF"/>
          </a:solidFill>
          <a:ln w="12700">
            <a:solidFill>
              <a:srgbClr val="A8BE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2176272" y="1517904"/>
            <a:ext cx="13350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4D7E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&lt;/&gt;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2176272" y="1956816"/>
            <a:ext cx="1335024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Code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Correctness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2212848" y="2505456"/>
            <a:ext cx="1261872" cy="13716"/>
          </a:xfrm>
          <a:prstGeom prst="rect">
            <a:avLst/>
          </a:prstGeom>
          <a:solidFill>
            <a:srgbClr val="E4E5EA"/>
          </a:solidFill>
          <a:ln w="1270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2194560" y="2578608"/>
            <a:ext cx="1298448" cy="1152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Logic is the same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across all languages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2194560" y="3511296"/>
            <a:ext cx="1298448" cy="256032"/>
          </a:xfrm>
          <a:prstGeom prst="roundRect">
            <a:avLst>
              <a:gd name="adj" fmla="val 14286"/>
            </a:avLst>
          </a:prstGeom>
          <a:solidFill>
            <a:srgbClr val="E4E5EA"/>
          </a:solidFill>
          <a:ln w="5080">
            <a:solidFill>
              <a:srgbClr val="A8BE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2194560" y="3511296"/>
            <a:ext cx="12984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kern="0" spc="80" dirty="0">
                <a:solidFill>
                  <a:srgbClr val="4D7E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NEAR-UNIVERSAL</a:t>
            </a:r>
            <a:endParaRPr lang="en-US" sz="750" dirty="0"/>
          </a:p>
        </p:txBody>
      </p:sp>
      <p:sp>
        <p:nvSpPr>
          <p:cNvPr id="36" name="Shape 34"/>
          <p:cNvSpPr/>
          <p:nvPr/>
        </p:nvSpPr>
        <p:spPr>
          <a:xfrm>
            <a:off x="2834640" y="3877056"/>
            <a:ext cx="20117" cy="73152"/>
          </a:xfrm>
          <a:prstGeom prst="rect">
            <a:avLst/>
          </a:prstGeom>
          <a:solidFill>
            <a:srgbClr val="A8BEEF"/>
          </a:solidFill>
          <a:ln w="12700">
            <a:solidFill>
              <a:srgbClr val="A8BE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Shape 35"/>
          <p:cNvSpPr/>
          <p:nvPr/>
        </p:nvSpPr>
        <p:spPr>
          <a:xfrm>
            <a:off x="3767328" y="1389888"/>
            <a:ext cx="1645920" cy="2487168"/>
          </a:xfrm>
          <a:prstGeom prst="roundRect">
            <a:avLst>
              <a:gd name="adj" fmla="val 3889"/>
            </a:avLst>
          </a:prstGeom>
          <a:solidFill>
            <a:srgbClr val="F0F4FE"/>
          </a:solidFill>
          <a:ln w="15240">
            <a:solidFill>
              <a:srgbClr val="7DA3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Shape 36"/>
          <p:cNvSpPr/>
          <p:nvPr/>
        </p:nvSpPr>
        <p:spPr>
          <a:xfrm>
            <a:off x="3767328" y="1389888"/>
            <a:ext cx="1645920" cy="64008"/>
          </a:xfrm>
          <a:prstGeom prst="roundRect">
            <a:avLst>
              <a:gd name="adj" fmla="val 100000"/>
            </a:avLst>
          </a:prstGeom>
          <a:solidFill>
            <a:srgbClr val="7DA3E8"/>
          </a:solidFill>
          <a:ln w="12700">
            <a:solidFill>
              <a:srgbClr val="7DA3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Shape 37"/>
          <p:cNvSpPr/>
          <p:nvPr/>
        </p:nvSpPr>
        <p:spPr>
          <a:xfrm>
            <a:off x="3767328" y="1426464"/>
            <a:ext cx="1645920" cy="36576"/>
          </a:xfrm>
          <a:prstGeom prst="rect">
            <a:avLst/>
          </a:prstGeom>
          <a:solidFill>
            <a:srgbClr val="7DA3E8"/>
          </a:solidFill>
          <a:ln w="12700">
            <a:solidFill>
              <a:srgbClr val="7DA3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38"/>
          <p:cNvSpPr/>
          <p:nvPr/>
        </p:nvSpPr>
        <p:spPr>
          <a:xfrm>
            <a:off x="3858768" y="1517904"/>
            <a:ext cx="14630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3068D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MT</a:t>
            </a:r>
            <a:endParaRPr lang="en-US" sz="2200" dirty="0"/>
          </a:p>
        </p:txBody>
      </p:sp>
      <p:sp>
        <p:nvSpPr>
          <p:cNvPr id="41" name="Text 39"/>
          <p:cNvSpPr/>
          <p:nvPr/>
        </p:nvSpPr>
        <p:spPr>
          <a:xfrm>
            <a:off x="3858768" y="1956816"/>
            <a:ext cx="146304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Machine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Translation</a:t>
            </a:r>
            <a:endParaRPr lang="en-US" sz="1100" dirty="0"/>
          </a:p>
        </p:txBody>
      </p:sp>
      <p:sp>
        <p:nvSpPr>
          <p:cNvPr id="42" name="Shape 40"/>
          <p:cNvSpPr/>
          <p:nvPr/>
        </p:nvSpPr>
        <p:spPr>
          <a:xfrm>
            <a:off x="3895344" y="2505456"/>
            <a:ext cx="1389888" cy="13716"/>
          </a:xfrm>
          <a:prstGeom prst="rect">
            <a:avLst/>
          </a:prstGeom>
          <a:solidFill>
            <a:srgbClr val="E4E5EA"/>
          </a:solidFill>
          <a:ln w="1270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41"/>
          <p:cNvSpPr/>
          <p:nvPr/>
        </p:nvSpPr>
        <p:spPr>
          <a:xfrm>
            <a:off x="3877056" y="2578608"/>
            <a:ext cx="1426464" cy="1152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"Please" ≠ formal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礼貌 ≠ 请 in register</a:t>
            </a:r>
            <a:endParaRPr lang="en-US" sz="950" dirty="0"/>
          </a:p>
        </p:txBody>
      </p:sp>
      <p:sp>
        <p:nvSpPr>
          <p:cNvPr id="44" name="Shape 42"/>
          <p:cNvSpPr/>
          <p:nvPr/>
        </p:nvSpPr>
        <p:spPr>
          <a:xfrm>
            <a:off x="3877056" y="3511296"/>
            <a:ext cx="1426464" cy="256032"/>
          </a:xfrm>
          <a:prstGeom prst="roundRect">
            <a:avLst>
              <a:gd name="adj" fmla="val 14286"/>
            </a:avLst>
          </a:prstGeom>
          <a:solidFill>
            <a:srgbClr val="EBF0FD"/>
          </a:solidFill>
          <a:ln w="10160">
            <a:solidFill>
              <a:srgbClr val="7DA3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 43"/>
          <p:cNvSpPr/>
          <p:nvPr/>
        </p:nvSpPr>
        <p:spPr>
          <a:xfrm>
            <a:off x="3877056" y="3511296"/>
            <a:ext cx="142646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kern="0" spc="80" dirty="0">
                <a:solidFill>
                  <a:srgbClr val="3068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PARTIALLY CULTURAL</a:t>
            </a:r>
            <a:endParaRPr lang="en-US" sz="750" dirty="0"/>
          </a:p>
        </p:txBody>
      </p:sp>
      <p:sp>
        <p:nvSpPr>
          <p:cNvPr id="46" name="Shape 44"/>
          <p:cNvSpPr/>
          <p:nvPr/>
        </p:nvSpPr>
        <p:spPr>
          <a:xfrm>
            <a:off x="4581144" y="3877056"/>
            <a:ext cx="20117" cy="73152"/>
          </a:xfrm>
          <a:prstGeom prst="rect">
            <a:avLst/>
          </a:prstGeom>
          <a:solidFill>
            <a:srgbClr val="7DA3E8"/>
          </a:solidFill>
          <a:ln w="12700">
            <a:solidFill>
              <a:srgbClr val="7DA3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Shape 45"/>
          <p:cNvSpPr/>
          <p:nvPr/>
        </p:nvSpPr>
        <p:spPr>
          <a:xfrm>
            <a:off x="5577840" y="1389888"/>
            <a:ext cx="1627632" cy="2487168"/>
          </a:xfrm>
          <a:prstGeom prst="roundRect">
            <a:avLst>
              <a:gd name="adj" fmla="val 3933"/>
            </a:avLst>
          </a:prstGeom>
          <a:solidFill>
            <a:srgbClr val="F0F4FE"/>
          </a:solidFill>
          <a:ln w="15240">
            <a:solidFill>
              <a:srgbClr val="4D7E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Shape 46"/>
          <p:cNvSpPr/>
          <p:nvPr/>
        </p:nvSpPr>
        <p:spPr>
          <a:xfrm>
            <a:off x="5577840" y="1389888"/>
            <a:ext cx="1627632" cy="64008"/>
          </a:xfrm>
          <a:prstGeom prst="roundRect">
            <a:avLst>
              <a:gd name="adj" fmla="val 100000"/>
            </a:avLst>
          </a:prstGeom>
          <a:solidFill>
            <a:srgbClr val="4D7EE0"/>
          </a:solidFill>
          <a:ln w="12700">
            <a:solidFill>
              <a:srgbClr val="4D7E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Shape 47"/>
          <p:cNvSpPr/>
          <p:nvPr/>
        </p:nvSpPr>
        <p:spPr>
          <a:xfrm>
            <a:off x="5577840" y="1426464"/>
            <a:ext cx="1627632" cy="36576"/>
          </a:xfrm>
          <a:prstGeom prst="rect">
            <a:avLst/>
          </a:prstGeom>
          <a:solidFill>
            <a:srgbClr val="4D7EE0"/>
          </a:solidFill>
          <a:ln w="12700">
            <a:solidFill>
              <a:srgbClr val="4D7E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48"/>
          <p:cNvSpPr/>
          <p:nvPr/>
        </p:nvSpPr>
        <p:spPr>
          <a:xfrm>
            <a:off x="5669280" y="1517904"/>
            <a:ext cx="144475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D5BE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"..."</a:t>
            </a:r>
            <a:endParaRPr lang="en-US" sz="1500" dirty="0"/>
          </a:p>
        </p:txBody>
      </p:sp>
      <p:sp>
        <p:nvSpPr>
          <p:cNvPr id="51" name="Text 49"/>
          <p:cNvSpPr/>
          <p:nvPr/>
        </p:nvSpPr>
        <p:spPr>
          <a:xfrm>
            <a:off x="5669280" y="1956816"/>
            <a:ext cx="1444752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Irony &amp;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Figurative Lang.</a:t>
            </a:r>
            <a:endParaRPr lang="en-US" sz="1100" dirty="0"/>
          </a:p>
        </p:txBody>
      </p:sp>
      <p:sp>
        <p:nvSpPr>
          <p:cNvPr id="52" name="Shape 50"/>
          <p:cNvSpPr/>
          <p:nvPr/>
        </p:nvSpPr>
        <p:spPr>
          <a:xfrm>
            <a:off x="5705856" y="2505456"/>
            <a:ext cx="1371600" cy="13716"/>
          </a:xfrm>
          <a:prstGeom prst="rect">
            <a:avLst/>
          </a:prstGeom>
          <a:solidFill>
            <a:srgbClr val="E4E5EA"/>
          </a:solidFill>
          <a:ln w="1270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Text 51"/>
          <p:cNvSpPr/>
          <p:nvPr/>
        </p:nvSpPr>
        <p:spPr>
          <a:xfrm>
            <a:off x="5687568" y="2578608"/>
            <a:ext cx="1408176" cy="1152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"Lovely weather"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sarcasm (UK)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≠ literal praise (JP)</a:t>
            </a:r>
            <a:endParaRPr lang="en-US" sz="950" dirty="0"/>
          </a:p>
        </p:txBody>
      </p:sp>
      <p:sp>
        <p:nvSpPr>
          <p:cNvPr id="54" name="Shape 52"/>
          <p:cNvSpPr/>
          <p:nvPr/>
        </p:nvSpPr>
        <p:spPr>
          <a:xfrm>
            <a:off x="5687568" y="3511296"/>
            <a:ext cx="1408176" cy="256032"/>
          </a:xfrm>
          <a:prstGeom prst="roundRect">
            <a:avLst>
              <a:gd name="adj" fmla="val 14286"/>
            </a:avLst>
          </a:prstGeom>
          <a:solidFill>
            <a:srgbClr val="EBF0FD"/>
          </a:solidFill>
          <a:ln w="10160">
            <a:solidFill>
              <a:srgbClr val="4D7E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 53"/>
          <p:cNvSpPr/>
          <p:nvPr/>
        </p:nvSpPr>
        <p:spPr>
          <a:xfrm>
            <a:off x="5687568" y="3511296"/>
            <a:ext cx="14081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kern="0" spc="80" dirty="0">
                <a:solidFill>
                  <a:srgbClr val="2D5B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HIGHLY CULTURAL</a:t>
            </a:r>
            <a:endParaRPr lang="en-US" sz="750" dirty="0"/>
          </a:p>
        </p:txBody>
      </p:sp>
      <p:sp>
        <p:nvSpPr>
          <p:cNvPr id="56" name="Shape 54"/>
          <p:cNvSpPr/>
          <p:nvPr/>
        </p:nvSpPr>
        <p:spPr>
          <a:xfrm>
            <a:off x="6382512" y="3877056"/>
            <a:ext cx="20117" cy="73152"/>
          </a:xfrm>
          <a:prstGeom prst="rect">
            <a:avLst/>
          </a:prstGeom>
          <a:solidFill>
            <a:srgbClr val="4D7EE0"/>
          </a:solidFill>
          <a:ln w="12700">
            <a:solidFill>
              <a:srgbClr val="4D7E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Shape 55"/>
          <p:cNvSpPr/>
          <p:nvPr/>
        </p:nvSpPr>
        <p:spPr>
          <a:xfrm>
            <a:off x="7360920" y="1389888"/>
            <a:ext cx="1371600" cy="2487168"/>
          </a:xfrm>
          <a:prstGeom prst="roundRect">
            <a:avLst>
              <a:gd name="adj" fmla="val 4667"/>
            </a:avLst>
          </a:prstGeom>
          <a:solidFill>
            <a:srgbClr val="F0F4FE"/>
          </a:solidFill>
          <a:ln w="15240">
            <a:solidFill>
              <a:srgbClr val="2D5B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8" name="Shape 56"/>
          <p:cNvSpPr/>
          <p:nvPr/>
        </p:nvSpPr>
        <p:spPr>
          <a:xfrm>
            <a:off x="7360920" y="1389888"/>
            <a:ext cx="1371600" cy="64008"/>
          </a:xfrm>
          <a:prstGeom prst="roundRect">
            <a:avLst>
              <a:gd name="adj" fmla="val 100000"/>
            </a:avLst>
          </a:prstGeom>
          <a:solidFill>
            <a:srgbClr val="2D5BE3"/>
          </a:solidFill>
          <a:ln w="12700">
            <a:solidFill>
              <a:srgbClr val="2D5B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9" name="Shape 57"/>
          <p:cNvSpPr/>
          <p:nvPr/>
        </p:nvSpPr>
        <p:spPr>
          <a:xfrm>
            <a:off x="7360920" y="1426464"/>
            <a:ext cx="1371600" cy="36576"/>
          </a:xfrm>
          <a:prstGeom prst="rect">
            <a:avLst/>
          </a:prstGeom>
          <a:solidFill>
            <a:srgbClr val="2D5BE3"/>
          </a:solidFill>
          <a:ln w="12700">
            <a:solidFill>
              <a:srgbClr val="2D5B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0" name="Text 58"/>
          <p:cNvSpPr/>
          <p:nvPr/>
        </p:nvSpPr>
        <p:spPr>
          <a:xfrm>
            <a:off x="7452360" y="1517904"/>
            <a:ext cx="11887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2D5BE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♥</a:t>
            </a:r>
            <a:endParaRPr lang="en-US" sz="2200" dirty="0"/>
          </a:p>
        </p:txBody>
      </p:sp>
      <p:sp>
        <p:nvSpPr>
          <p:cNvPr id="61" name="Text 59"/>
          <p:cNvSpPr/>
          <p:nvPr/>
        </p:nvSpPr>
        <p:spPr>
          <a:xfrm>
            <a:off x="7452360" y="1956816"/>
            <a:ext cx="11887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Mental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Health NLP</a:t>
            </a:r>
            <a:endParaRPr lang="en-US" sz="1100" dirty="0"/>
          </a:p>
        </p:txBody>
      </p:sp>
      <p:sp>
        <p:nvSpPr>
          <p:cNvPr id="62" name="Shape 60"/>
          <p:cNvSpPr/>
          <p:nvPr/>
        </p:nvSpPr>
        <p:spPr>
          <a:xfrm>
            <a:off x="7488936" y="2505456"/>
            <a:ext cx="1115568" cy="13716"/>
          </a:xfrm>
          <a:prstGeom prst="rect">
            <a:avLst/>
          </a:prstGeom>
          <a:solidFill>
            <a:srgbClr val="E4E5EA"/>
          </a:solidFill>
          <a:ln w="1270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3" name="Text 61"/>
          <p:cNvSpPr/>
          <p:nvPr/>
        </p:nvSpPr>
        <p:spPr>
          <a:xfrm>
            <a:off x="7470648" y="2578608"/>
            <a:ext cx="1152144" cy="1152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"Sad" symptoms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vary across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cultural norms</a:t>
            </a:r>
            <a:endParaRPr lang="en-US" sz="950" dirty="0"/>
          </a:p>
        </p:txBody>
      </p:sp>
      <p:sp>
        <p:nvSpPr>
          <p:cNvPr id="64" name="Shape 62"/>
          <p:cNvSpPr/>
          <p:nvPr/>
        </p:nvSpPr>
        <p:spPr>
          <a:xfrm>
            <a:off x="7470648" y="3511296"/>
            <a:ext cx="1152144" cy="256032"/>
          </a:xfrm>
          <a:prstGeom prst="roundRect">
            <a:avLst>
              <a:gd name="adj" fmla="val 14286"/>
            </a:avLst>
          </a:prstGeom>
          <a:solidFill>
            <a:srgbClr val="EBF0FD"/>
          </a:solidFill>
          <a:ln w="10160">
            <a:solidFill>
              <a:srgbClr val="2D5B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5" name="Text 63"/>
          <p:cNvSpPr/>
          <p:nvPr/>
        </p:nvSpPr>
        <p:spPr>
          <a:xfrm>
            <a:off x="7470648" y="3511296"/>
            <a:ext cx="11521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kern="0" spc="80" dirty="0">
                <a:solidFill>
                  <a:srgbClr val="2D5B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DEEPLY CULTURAL</a:t>
            </a:r>
            <a:endParaRPr lang="en-US" sz="750" dirty="0"/>
          </a:p>
        </p:txBody>
      </p:sp>
      <p:sp>
        <p:nvSpPr>
          <p:cNvPr id="66" name="Shape 64"/>
          <p:cNvSpPr/>
          <p:nvPr/>
        </p:nvSpPr>
        <p:spPr>
          <a:xfrm>
            <a:off x="8037576" y="3877056"/>
            <a:ext cx="20117" cy="73152"/>
          </a:xfrm>
          <a:prstGeom prst="rect">
            <a:avLst/>
          </a:prstGeom>
          <a:solidFill>
            <a:srgbClr val="2D5BE3"/>
          </a:solidFill>
          <a:ln w="12700">
            <a:solidFill>
              <a:srgbClr val="2D5B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7" name="Text 65"/>
          <p:cNvSpPr/>
          <p:nvPr/>
        </p:nvSpPr>
        <p:spPr>
          <a:xfrm>
            <a:off x="502920" y="4864608"/>
            <a:ext cx="8229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C8C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 Cultural Reasoning</a:t>
            </a:r>
            <a:r>
              <a:rPr lang="en-US" sz="900" dirty="0">
                <a:solidFill>
                  <a:srgbClr val="C8C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 LLMs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7772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Problem with Existing Cultural Benchmarks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02920" y="877824"/>
            <a:ext cx="8229600" cy="20117"/>
          </a:xfrm>
          <a:prstGeom prst="rect">
            <a:avLst/>
          </a:prstGeom>
          <a:solidFill>
            <a:srgbClr val="E4E5EA"/>
          </a:solidFill>
          <a:ln w="1270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138160" y="25603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E4E5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2724912" cy="2487168"/>
          </a:xfrm>
          <a:prstGeom prst="roundRect">
            <a:avLst>
              <a:gd name="adj" fmla="val 2574"/>
            </a:avLst>
          </a:prstGeom>
          <a:solidFill>
            <a:srgbClr val="F4F5F7"/>
          </a:solidFill>
          <a:ln w="5080">
            <a:solidFill>
              <a:srgbClr val="E4E5EA"/>
            </a:solidFill>
            <a:prstDash val="solid"/>
          </a:ln>
          <a:effectLst>
            <a:outerShdw blurRad="101600" dist="25400" dir="54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04088" y="1152144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D5BE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704088" y="1536192"/>
            <a:ext cx="232257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QA ≠ Reasoning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704088" y="1956816"/>
            <a:ext cx="2322576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benchmarks reduce cultural evaluation to choosing from predefined answers. That tests recall under constraints, not culturally grounded judgment.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LLMs can pick the "right" answer without understanding why a term or norm is culturally significant.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3392424" y="987552"/>
            <a:ext cx="2487168" cy="2487168"/>
          </a:xfrm>
          <a:prstGeom prst="roundRect">
            <a:avLst>
              <a:gd name="adj" fmla="val 2574"/>
            </a:avLst>
          </a:prstGeom>
          <a:solidFill>
            <a:srgbClr val="F4F5F7"/>
          </a:solidFill>
          <a:ln w="5080">
            <a:solidFill>
              <a:srgbClr val="E4E5EA"/>
            </a:solidFill>
            <a:prstDash val="solid"/>
          </a:ln>
          <a:effectLst>
            <a:outerShdw blurRad="101600" dist="25400" dir="54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593592" y="1152144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D5BE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3593592" y="1536192"/>
            <a:ext cx="20848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 Theoretical Grounding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3593592" y="1956816"/>
            <a:ext cx="208483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a principled cultural framework/taxonomy, it is unclear what kind or depth of cultural knowledge is being probed.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044184" y="987552"/>
            <a:ext cx="2487168" cy="2487168"/>
          </a:xfrm>
          <a:prstGeom prst="roundRect">
            <a:avLst>
              <a:gd name="adj" fmla="val 2574"/>
            </a:avLst>
          </a:prstGeom>
          <a:solidFill>
            <a:srgbClr val="F4F5F7"/>
          </a:solidFill>
          <a:ln w="5080">
            <a:solidFill>
              <a:srgbClr val="E4E5EA"/>
            </a:solidFill>
            <a:prstDash val="solid"/>
          </a:ln>
          <a:effectLst>
            <a:outerShdw blurRad="101600" dist="25400" dir="54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245352" y="1152144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D5BE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6245352" y="1647702"/>
            <a:ext cx="20848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Missing Culture Specific Annotations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6245352" y="1956816"/>
            <a:ext cx="208483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Existing resources cover translation pairs or narrow domains, but rarely combine CSI spans, cultural depth levels, and parallel cross-cultural adaptation pairs, mostly because the annotation is expensive.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57200" y="4864608"/>
            <a:ext cx="8229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9A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 Cultural Reasoning in LLMs</a:t>
            </a:r>
            <a:r>
              <a:rPr lang="en-US" sz="900" dirty="0">
                <a:solidFill>
                  <a:srgbClr val="E4E5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7772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Break the Checkbox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02920" y="877824"/>
            <a:ext cx="8229600" cy="20117"/>
          </a:xfrm>
          <a:prstGeom prst="rect">
            <a:avLst/>
          </a:prstGeom>
          <a:solidFill>
            <a:srgbClr val="E4E5EA"/>
          </a:solidFill>
          <a:ln w="1270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38"/>
          <p:cNvSpPr/>
          <p:nvPr/>
        </p:nvSpPr>
        <p:spPr>
          <a:xfrm>
            <a:off x="502920" y="901630"/>
            <a:ext cx="8138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Kabir, Abrar &amp; Ananiadou, EMNLP 2025, Challenging closed-style evaluations of cultural alignment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502920" y="1260000"/>
            <a:ext cx="2633472" cy="2487168"/>
          </a:xfrm>
          <a:prstGeom prst="roundRect">
            <a:avLst>
              <a:gd name="adj" fmla="val 2574"/>
            </a:avLst>
          </a:prstGeom>
          <a:solidFill>
            <a:srgbClr val="F4F5F7"/>
          </a:solidFill>
          <a:ln w="5080">
            <a:solidFill>
              <a:srgbClr val="E4E5EA"/>
            </a:solidFill>
            <a:prstDash val="solid"/>
          </a:ln>
          <a:effectLst>
            <a:outerShdw blurRad="101600" dist="25400" dir="54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04088" y="1424592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D5BE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704088" y="1808640"/>
            <a:ext cx="22311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Checkboxes Underestimate Alignment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704088" y="2229264"/>
            <a:ext cx="2231136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the World Values Survey and Hofstede’s Cultural Dimensions, LLMs show stronger cultural alignment once answers aren’t forced into a closed set.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Constrained, closed-style surveys systematically understate what models actually know.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3300984" y="1260000"/>
            <a:ext cx="2633472" cy="2487168"/>
          </a:xfrm>
          <a:prstGeom prst="roundRect">
            <a:avLst>
              <a:gd name="adj" fmla="val 2574"/>
            </a:avLst>
          </a:prstGeom>
          <a:solidFill>
            <a:srgbClr val="F4F5F7"/>
          </a:solidFill>
          <a:ln w="5080">
            <a:solidFill>
              <a:srgbClr val="E4E5EA"/>
            </a:solidFill>
            <a:prstDash val="solid"/>
          </a:ln>
          <a:effectLst>
            <a:outerShdw blurRad="101600" dist="25400" dir="54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502152" y="1424592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D5BE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3502152" y="1808640"/>
            <a:ext cx="22311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Answers Flip on Reorder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3502152" y="2229264"/>
            <a:ext cx="239572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Simply reordering the same multiple-choice options is enough to change what a model appears to prefer.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r>
              <a:rPr lang="en-US" sz="105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checkbox format itself is a source of noise, not a signal of cultural competence. 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099048" y="1268626"/>
            <a:ext cx="2633472" cy="2487168"/>
          </a:xfrm>
          <a:prstGeom prst="roundRect">
            <a:avLst>
              <a:gd name="adj" fmla="val 2574"/>
            </a:avLst>
          </a:prstGeom>
          <a:solidFill>
            <a:srgbClr val="F4F5F7"/>
          </a:solidFill>
          <a:ln w="5080">
            <a:solidFill>
              <a:srgbClr val="E4E5EA"/>
            </a:solidFill>
            <a:prstDash val="solid"/>
          </a:ln>
          <a:effectLst>
            <a:outerShdw blurRad="101600" dist="25400" dir="54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300216" y="1424592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D5BE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6300216" y="1894902"/>
            <a:ext cx="22311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A1A1E"/>
                </a:solidFill>
                <a:latin typeface="Cambria" pitchFamily="34" charset="0"/>
              </a:rPr>
              <a:t>Survey is not a cultural proxy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6300216" y="1960488"/>
            <a:ext cx="2231136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Calls for evaluation frameworks anchored in specific cultural proxies, not closed-style surveys.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468416" y="3900550"/>
            <a:ext cx="8138160" cy="493776"/>
          </a:xfrm>
          <a:prstGeom prst="roundRect">
            <a:avLst>
              <a:gd name="adj" fmla="val 11111"/>
            </a:avLst>
          </a:prstGeom>
          <a:solidFill>
            <a:srgbClr val="EBF0FD"/>
          </a:solidFill>
          <a:ln w="10160">
            <a:solidFill>
              <a:srgbClr val="2D5B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51296" y="3937126"/>
            <a:ext cx="798978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D5B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Checkbox </a:t>
            </a:r>
            <a:r>
              <a:rPr lang="en-US" sz="1150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surveys misjudge cultural alignment, therefore benchmarking cultural </a:t>
            </a:r>
            <a:r>
              <a:rPr lang="en-US" sz="1150" b="1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reasoning</a:t>
            </a:r>
            <a:r>
              <a:rPr lang="en-US" sz="1150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needs an entirely different evaluation paradigm.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457200" y="4864608"/>
            <a:ext cx="8229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9A9A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 Cultural Reasoning</a:t>
            </a:r>
            <a:r>
              <a:rPr lang="en-US" sz="900" dirty="0">
                <a:solidFill>
                  <a:srgbClr val="9A9A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 LLMs</a:t>
            </a:r>
            <a:endParaRPr lang="en-US" sz="9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E6D1E41-789C-79BB-7C6A-45848439BE90}"/>
              </a:ext>
            </a:extLst>
          </p:cNvPr>
          <p:cNvGrpSpPr/>
          <p:nvPr/>
        </p:nvGrpSpPr>
        <p:grpSpPr>
          <a:xfrm>
            <a:off x="465826" y="4465408"/>
            <a:ext cx="8138160" cy="493776"/>
            <a:chOff x="502920" y="3791998"/>
            <a:chExt cx="8138160" cy="493776"/>
          </a:xfrm>
        </p:grpSpPr>
        <p:sp>
          <p:nvSpPr>
            <p:cNvPr id="20" name="Shape 15">
              <a:extLst>
                <a:ext uri="{FF2B5EF4-FFF2-40B4-BE49-F238E27FC236}">
                  <a16:creationId xmlns:a16="http://schemas.microsoft.com/office/drawing/2014/main" id="{AF4D6F90-B9D5-7A06-7813-5815477EFF5C}"/>
                </a:ext>
              </a:extLst>
            </p:cNvPr>
            <p:cNvSpPr/>
            <p:nvPr/>
          </p:nvSpPr>
          <p:spPr>
            <a:xfrm>
              <a:off x="502920" y="3791998"/>
              <a:ext cx="8138160" cy="493776"/>
            </a:xfrm>
            <a:prstGeom prst="roundRect">
              <a:avLst>
                <a:gd name="adj" fmla="val 11111"/>
              </a:avLst>
            </a:prstGeom>
            <a:solidFill>
              <a:srgbClr val="EBF0FD"/>
            </a:solidFill>
            <a:ln w="10160">
              <a:solidFill>
                <a:srgbClr val="2D5BE3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 16">
              <a:extLst>
                <a:ext uri="{FF2B5EF4-FFF2-40B4-BE49-F238E27FC236}">
                  <a16:creationId xmlns:a16="http://schemas.microsoft.com/office/drawing/2014/main" id="{5F94DB44-229C-21EB-E6D4-674F71113F7E}"/>
                </a:ext>
              </a:extLst>
            </p:cNvPr>
            <p:cNvSpPr/>
            <p:nvPr/>
          </p:nvSpPr>
          <p:spPr>
            <a:xfrm>
              <a:off x="685800" y="3828574"/>
              <a:ext cx="7772400" cy="420624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150" b="1" dirty="0">
                  <a:solidFill>
                    <a:srgbClr val="2D5BE3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XCR-Bench</a:t>
              </a:r>
              <a:r>
                <a:rPr lang="en-US" sz="1150" dirty="0">
                  <a:solidFill>
                    <a:srgbClr val="1A1A1E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addresses this gap: real-world scenarios, three active reasoning tasks, and a dual theoretical anchor: </a:t>
              </a:r>
              <a:r>
                <a:rPr lang="en-US" sz="1150" b="1" dirty="0">
                  <a:solidFill>
                    <a:srgbClr val="1A1A1E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Newmark's CSI typology + Hall's Cultural Triad.</a:t>
              </a:r>
              <a:endParaRPr lang="en-US" sz="1150" dirty="0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7772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Dual Theoretical Framework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02920" y="877824"/>
            <a:ext cx="8229600" cy="20117"/>
          </a:xfrm>
          <a:prstGeom prst="rect">
            <a:avLst/>
          </a:prstGeom>
          <a:solidFill>
            <a:srgbClr val="E4E5EA"/>
          </a:solidFill>
          <a:ln w="1270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502920" y="960120"/>
            <a:ext cx="3931920" cy="3703320"/>
          </a:xfrm>
          <a:prstGeom prst="roundRect">
            <a:avLst>
              <a:gd name="adj" fmla="val 1728"/>
            </a:avLst>
          </a:prstGeom>
          <a:solidFill>
            <a:srgbClr val="F4F5F7"/>
          </a:solidFill>
          <a:ln w="5080">
            <a:solidFill>
              <a:srgbClr val="E4E5EA"/>
            </a:solidFill>
            <a:prstDash val="solid"/>
          </a:ln>
          <a:effectLst>
            <a:outerShdw blurRad="101600" dist="25400" dir="54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04088" y="1106424"/>
            <a:ext cx="35295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Newmark's CSI Framework </a:t>
            </a:r>
            <a:r>
              <a:rPr lang="en-US" sz="1000" b="1" i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(Translation Studies)</a:t>
            </a:r>
            <a:endParaRPr lang="en-US" sz="1000" i="1" dirty="0"/>
          </a:p>
        </p:txBody>
      </p:sp>
      <p:sp>
        <p:nvSpPr>
          <p:cNvPr id="7" name="Text 5"/>
          <p:cNvSpPr/>
          <p:nvPr/>
        </p:nvSpPr>
        <p:spPr>
          <a:xfrm>
            <a:off x="704088" y="1426464"/>
            <a:ext cx="35295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the cultural element?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704088" y="1728216"/>
            <a:ext cx="3529584" cy="310896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381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813816" y="1755648"/>
            <a:ext cx="3383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80" b="1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Cultural Reference</a:t>
            </a:r>
            <a:r>
              <a:rPr lang="en-US" sz="98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Halloween, Thanksgiving</a:t>
            </a:r>
            <a:endParaRPr lang="en-US" sz="980" dirty="0"/>
          </a:p>
        </p:txBody>
      </p:sp>
      <p:sp>
        <p:nvSpPr>
          <p:cNvPr id="10" name="Shape 8"/>
          <p:cNvSpPr/>
          <p:nvPr/>
        </p:nvSpPr>
        <p:spPr>
          <a:xfrm>
            <a:off x="704088" y="2112264"/>
            <a:ext cx="3529584" cy="310896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381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813816" y="2139696"/>
            <a:ext cx="3383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80" b="1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Tradition</a:t>
            </a:r>
            <a:r>
              <a:rPr lang="en-US" sz="98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first-name address, greeting norms</a:t>
            </a:r>
            <a:endParaRPr lang="en-US" sz="980" dirty="0"/>
          </a:p>
        </p:txBody>
      </p:sp>
      <p:sp>
        <p:nvSpPr>
          <p:cNvPr id="12" name="Shape 10"/>
          <p:cNvSpPr/>
          <p:nvPr/>
        </p:nvSpPr>
        <p:spPr>
          <a:xfrm>
            <a:off x="704088" y="2496312"/>
            <a:ext cx="3529584" cy="310896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381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813816" y="2523744"/>
            <a:ext cx="3383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80" b="1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Cultural Stereotype</a:t>
            </a:r>
            <a:r>
              <a:rPr lang="en-US" sz="98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stiff upper lip, American Dream</a:t>
            </a:r>
            <a:endParaRPr lang="en-US" sz="980" dirty="0"/>
          </a:p>
        </p:txBody>
      </p:sp>
      <p:sp>
        <p:nvSpPr>
          <p:cNvPr id="14" name="Shape 12"/>
          <p:cNvSpPr/>
          <p:nvPr/>
        </p:nvSpPr>
        <p:spPr>
          <a:xfrm>
            <a:off x="704088" y="2880360"/>
            <a:ext cx="3529584" cy="310896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381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813816" y="2907792"/>
            <a:ext cx="3383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80" b="1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Etiquette</a:t>
            </a:r>
            <a:r>
              <a:rPr lang="en-US" sz="98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tipping culture, RSVP</a:t>
            </a:r>
            <a:endParaRPr lang="en-US" sz="980" dirty="0"/>
          </a:p>
        </p:txBody>
      </p:sp>
      <p:sp>
        <p:nvSpPr>
          <p:cNvPr id="16" name="Shape 14"/>
          <p:cNvSpPr/>
          <p:nvPr/>
        </p:nvSpPr>
        <p:spPr>
          <a:xfrm>
            <a:off x="704088" y="3264408"/>
            <a:ext cx="3529584" cy="310896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381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813816" y="3291840"/>
            <a:ext cx="3383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80" b="1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Cultural Value</a:t>
            </a:r>
            <a:r>
              <a:rPr lang="en-US" sz="98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individualism, work-life balance</a:t>
            </a:r>
            <a:endParaRPr lang="en-US" sz="980" dirty="0"/>
          </a:p>
        </p:txBody>
      </p:sp>
      <p:sp>
        <p:nvSpPr>
          <p:cNvPr id="18" name="Shape 16"/>
          <p:cNvSpPr/>
          <p:nvPr/>
        </p:nvSpPr>
        <p:spPr>
          <a:xfrm>
            <a:off x="704088" y="3648456"/>
            <a:ext cx="3529584" cy="310896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381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813816" y="3675888"/>
            <a:ext cx="3383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80" b="1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Sports Tradition</a:t>
            </a:r>
            <a:r>
              <a:rPr lang="en-US" sz="98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Super Bowl, cricket tea breaks</a:t>
            </a:r>
            <a:endParaRPr lang="en-US" sz="980" dirty="0"/>
          </a:p>
        </p:txBody>
      </p:sp>
      <p:sp>
        <p:nvSpPr>
          <p:cNvPr id="20" name="Shape 18"/>
          <p:cNvSpPr/>
          <p:nvPr/>
        </p:nvSpPr>
        <p:spPr>
          <a:xfrm>
            <a:off x="704088" y="4032504"/>
            <a:ext cx="3529584" cy="310896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381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813816" y="4059936"/>
            <a:ext cx="3383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80" b="1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Workplace Culture</a:t>
            </a:r>
            <a:r>
              <a:rPr lang="en-US" sz="98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open-office layouts, happy hours</a:t>
            </a:r>
            <a:endParaRPr lang="en-US" sz="980" dirty="0"/>
          </a:p>
        </p:txBody>
      </p:sp>
      <p:sp>
        <p:nvSpPr>
          <p:cNvPr id="22" name="Shape 20"/>
          <p:cNvSpPr/>
          <p:nvPr/>
        </p:nvSpPr>
        <p:spPr>
          <a:xfrm>
            <a:off x="4663440" y="960120"/>
            <a:ext cx="3977640" cy="3703320"/>
          </a:xfrm>
          <a:prstGeom prst="roundRect">
            <a:avLst>
              <a:gd name="adj" fmla="val 1728"/>
            </a:avLst>
          </a:prstGeom>
          <a:solidFill>
            <a:srgbClr val="F4F5F7"/>
          </a:solidFill>
          <a:ln w="5080">
            <a:solidFill>
              <a:srgbClr val="E4E5EA"/>
            </a:solidFill>
            <a:prstDash val="solid"/>
          </a:ln>
          <a:effectLst>
            <a:outerShdw blurRad="101600" dist="25400" dir="54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4864608" y="1106424"/>
            <a:ext cx="357530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Hall's Triad of Culture </a:t>
            </a:r>
            <a:r>
              <a:rPr lang="en-US" sz="1000" b="1" i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(Anthropology)</a:t>
            </a:r>
            <a:endParaRPr lang="en-US" sz="1000" i="1" dirty="0"/>
          </a:p>
        </p:txBody>
      </p:sp>
      <p:sp>
        <p:nvSpPr>
          <p:cNvPr id="24" name="Text 22"/>
          <p:cNvSpPr/>
          <p:nvPr/>
        </p:nvSpPr>
        <p:spPr>
          <a:xfrm>
            <a:off x="4864608" y="1426464"/>
            <a:ext cx="357530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deeply embedded is the meaning?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4864608" y="1728216"/>
            <a:ext cx="3575304" cy="896112"/>
          </a:xfrm>
          <a:prstGeom prst="roundRect">
            <a:avLst>
              <a:gd name="adj" fmla="val 6122"/>
            </a:avLst>
          </a:prstGeom>
          <a:solidFill>
            <a:srgbClr val="1B5E38"/>
          </a:solidFill>
          <a:ln w="5080">
            <a:solidFill>
              <a:srgbClr val="1B5E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4992624" y="1810512"/>
            <a:ext cx="342900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VISIBLE</a:t>
            </a:r>
            <a:endParaRPr lang="en-US" sz="980" dirty="0"/>
          </a:p>
          <a:p>
            <a:pPr marL="0" indent="0">
              <a:buNone/>
            </a:pPr>
            <a:r>
              <a:rPr lang="en-US" sz="980" dirty="0">
                <a:solidFill>
                  <a:srgbClr val="C8E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Observable practices, artifacts, rituals</a:t>
            </a:r>
            <a:endParaRPr lang="en-US" sz="980" dirty="0"/>
          </a:p>
          <a:p>
            <a:pPr marL="0" indent="0">
              <a:buNone/>
            </a:pPr>
            <a:r>
              <a:rPr lang="en-US" sz="980" dirty="0">
                <a:solidFill>
                  <a:srgbClr val="C8E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(e.g., decorating for Halloween)</a:t>
            </a:r>
            <a:endParaRPr lang="en-US" sz="980" dirty="0"/>
          </a:p>
        </p:txBody>
      </p:sp>
      <p:sp>
        <p:nvSpPr>
          <p:cNvPr id="27" name="Shape 25"/>
          <p:cNvSpPr/>
          <p:nvPr/>
        </p:nvSpPr>
        <p:spPr>
          <a:xfrm>
            <a:off x="4864608" y="2697480"/>
            <a:ext cx="3575304" cy="896112"/>
          </a:xfrm>
          <a:prstGeom prst="roundRect">
            <a:avLst>
              <a:gd name="adj" fmla="val 6122"/>
            </a:avLst>
          </a:prstGeom>
          <a:solidFill>
            <a:srgbClr val="2E7D52"/>
          </a:solidFill>
          <a:ln w="5080">
            <a:solidFill>
              <a:srgbClr val="2E7D5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4992624" y="2779776"/>
            <a:ext cx="342900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SEMI-VISIBLE</a:t>
            </a:r>
            <a:endParaRPr lang="en-US" sz="980" dirty="0"/>
          </a:p>
          <a:p>
            <a:pPr marL="0" indent="0">
              <a:buNone/>
            </a:pPr>
            <a:r>
              <a:rPr lang="en-US" sz="980" dirty="0">
                <a:solidFill>
                  <a:srgbClr val="C8E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Formal norms, customs, institutional rules</a:t>
            </a:r>
            <a:endParaRPr lang="en-US" sz="980" dirty="0"/>
          </a:p>
          <a:p>
            <a:pPr marL="0" indent="0">
              <a:buNone/>
            </a:pPr>
            <a:r>
              <a:rPr lang="en-US" sz="980" dirty="0">
                <a:solidFill>
                  <a:srgbClr val="C8E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(e.g., workplace address norms)</a:t>
            </a:r>
            <a:endParaRPr lang="en-US" sz="980" dirty="0"/>
          </a:p>
        </p:txBody>
      </p:sp>
      <p:sp>
        <p:nvSpPr>
          <p:cNvPr id="29" name="Shape 27"/>
          <p:cNvSpPr/>
          <p:nvPr/>
        </p:nvSpPr>
        <p:spPr>
          <a:xfrm>
            <a:off x="4864608" y="3666744"/>
            <a:ext cx="3575304" cy="896112"/>
          </a:xfrm>
          <a:prstGeom prst="roundRect">
            <a:avLst>
              <a:gd name="adj" fmla="val 6122"/>
            </a:avLst>
          </a:prstGeom>
          <a:solidFill>
            <a:srgbClr val="4CAF78"/>
          </a:solidFill>
          <a:ln w="5080">
            <a:solidFill>
              <a:srgbClr val="4CAF7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4992624" y="3749040"/>
            <a:ext cx="342900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INVISIBLE</a:t>
            </a:r>
            <a:endParaRPr lang="en-US" sz="980" dirty="0"/>
          </a:p>
          <a:p>
            <a:pPr marL="0" indent="0">
              <a:buNone/>
            </a:pPr>
            <a:r>
              <a:rPr lang="en-US" sz="980" dirty="0">
                <a:solidFill>
                  <a:srgbClr val="C8E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Deeply held values, beliefs, worldviews</a:t>
            </a:r>
            <a:endParaRPr lang="en-US" sz="980" dirty="0"/>
          </a:p>
          <a:p>
            <a:pPr marL="0" indent="0">
              <a:buNone/>
            </a:pPr>
            <a:r>
              <a:rPr lang="en-US" sz="980" dirty="0">
                <a:solidFill>
                  <a:srgbClr val="C8E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(e.g., individualism, face-saving)</a:t>
            </a:r>
            <a:endParaRPr lang="en-US" sz="980" dirty="0"/>
          </a:p>
        </p:txBody>
      </p:sp>
      <p:sp>
        <p:nvSpPr>
          <p:cNvPr id="31" name="Shape 29"/>
          <p:cNvSpPr/>
          <p:nvPr/>
        </p:nvSpPr>
        <p:spPr>
          <a:xfrm>
            <a:off x="502920" y="4627900"/>
            <a:ext cx="8138160" cy="455249"/>
          </a:xfrm>
          <a:prstGeom prst="roundRect">
            <a:avLst>
              <a:gd name="adj" fmla="val 18750"/>
            </a:avLst>
          </a:prstGeom>
          <a:solidFill>
            <a:srgbClr val="EBF0FD"/>
          </a:solidFill>
          <a:ln w="10160">
            <a:solidFill>
              <a:srgbClr val="2D5B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685800" y="4759364"/>
            <a:ext cx="7772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D5B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idea: </a:t>
            </a:r>
            <a:r>
              <a:rPr lang="en-US" sz="1150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CSI type explains </a:t>
            </a:r>
            <a:r>
              <a:rPr lang="en-US" sz="1150" i="1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</a:t>
            </a:r>
            <a:r>
              <a:rPr lang="en-US" sz="1150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the element is; Hall's level explains </a:t>
            </a:r>
            <a:r>
              <a:rPr lang="en-US" sz="1150" i="1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deeply</a:t>
            </a:r>
            <a:r>
              <a:rPr lang="en-US" sz="1150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its meaning is culturally embedded. XCR-Bench annotates both.</a:t>
            </a:r>
            <a:endParaRPr lang="en-US" sz="11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7772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Cultural Scenarios to a Benchmark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02920" y="877824"/>
            <a:ext cx="8229600" cy="20117"/>
          </a:xfrm>
          <a:prstGeom prst="rect">
            <a:avLst/>
          </a:prstGeom>
          <a:solidFill>
            <a:srgbClr val="E4E5EA"/>
          </a:solidFill>
          <a:ln w="1270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02920" y="969264"/>
            <a:ext cx="81381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XCR-Bench starts from real-world cultural contexts, not synthetic QA alone.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457200" y="4864608"/>
            <a:ext cx="8229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9A9A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 Cultural Reasoning</a:t>
            </a:r>
            <a:r>
              <a:rPr lang="en-US" sz="900" dirty="0">
                <a:solidFill>
                  <a:srgbClr val="9A9A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 LLMs</a:t>
            </a:r>
            <a:r>
              <a:rPr lang="en-US" sz="900" dirty="0">
                <a:solidFill>
                  <a:srgbClr val="E4E5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5</a:t>
            </a:r>
            <a:endParaRPr lang="en-US" sz="900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0AE07C01-4CDF-5E09-96BD-1C5EAB9BC5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904" y="1365329"/>
            <a:ext cx="7772400" cy="2878666"/>
          </a:xfrm>
          <a:prstGeom prst="rect">
            <a:avLst/>
          </a:prstGeom>
        </p:spPr>
      </p:pic>
      <p:sp>
        <p:nvSpPr>
          <p:cNvPr id="29" name="Shape 29">
            <a:extLst>
              <a:ext uri="{FF2B5EF4-FFF2-40B4-BE49-F238E27FC236}">
                <a16:creationId xmlns:a16="http://schemas.microsoft.com/office/drawing/2014/main" id="{8350C71C-9A8B-688D-243F-C9EE814FA873}"/>
              </a:ext>
            </a:extLst>
          </p:cNvPr>
          <p:cNvSpPr/>
          <p:nvPr/>
        </p:nvSpPr>
        <p:spPr>
          <a:xfrm>
            <a:off x="457200" y="4344375"/>
            <a:ext cx="8138160" cy="455249"/>
          </a:xfrm>
          <a:prstGeom prst="roundRect">
            <a:avLst>
              <a:gd name="adj" fmla="val 18750"/>
            </a:avLst>
          </a:prstGeom>
          <a:solidFill>
            <a:srgbClr val="EBF0FD"/>
          </a:solidFill>
          <a:ln w="10160">
            <a:solidFill>
              <a:srgbClr val="2D5B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30">
            <a:extLst>
              <a:ext uri="{FF2B5EF4-FFF2-40B4-BE49-F238E27FC236}">
                <a16:creationId xmlns:a16="http://schemas.microsoft.com/office/drawing/2014/main" id="{ECCA434C-DA88-69AD-1BC6-FF19FD263545}"/>
              </a:ext>
            </a:extLst>
          </p:cNvPr>
          <p:cNvSpPr/>
          <p:nvPr/>
        </p:nvSpPr>
        <p:spPr>
          <a:xfrm>
            <a:off x="640080" y="4475839"/>
            <a:ext cx="7772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D5B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Motivation: </a:t>
            </a:r>
            <a:r>
              <a:rPr lang="en-US" sz="11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Dataset samples grounded in real-life scenarios with theoretically rich annotations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7772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Corpus Design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02920" y="877824"/>
            <a:ext cx="8229600" cy="20117"/>
          </a:xfrm>
          <a:prstGeom prst="rect">
            <a:avLst/>
          </a:prstGeom>
          <a:solidFill>
            <a:srgbClr val="E4E5EA"/>
          </a:solidFill>
          <a:ln w="1270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02920" y="969264"/>
            <a:ext cx="81381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compact but theory-linked resource for probing cultural reasoning.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502920" y="1298448"/>
            <a:ext cx="1847088" cy="1060704"/>
          </a:xfrm>
          <a:prstGeom prst="roundRect">
            <a:avLst>
              <a:gd name="adj" fmla="val 6034"/>
            </a:avLst>
          </a:prstGeom>
          <a:solidFill>
            <a:srgbClr val="F4F5F7"/>
          </a:solidFill>
          <a:ln w="5080">
            <a:solidFill>
              <a:srgbClr val="E4E5EA"/>
            </a:solidFill>
            <a:prstDash val="solid"/>
          </a:ln>
          <a:effectLst>
            <a:outerShdw blurRad="101600" dist="25400" dir="54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12648" y="1408176"/>
            <a:ext cx="162763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2D5BE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4.1k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612648" y="1956816"/>
            <a:ext cx="1627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parallel sentences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2496312" y="1298448"/>
            <a:ext cx="1847088" cy="1060704"/>
          </a:xfrm>
          <a:prstGeom prst="roundRect">
            <a:avLst>
              <a:gd name="adj" fmla="val 6034"/>
            </a:avLst>
          </a:prstGeom>
          <a:solidFill>
            <a:srgbClr val="F4F5F7"/>
          </a:solidFill>
          <a:ln w="5080">
            <a:solidFill>
              <a:srgbClr val="E4E5EA"/>
            </a:solidFill>
            <a:prstDash val="solid"/>
          </a:ln>
          <a:effectLst>
            <a:outerShdw blurRad="101600" dist="25400" dir="54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2606040" y="1408176"/>
            <a:ext cx="162763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2D5BE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1,098</a:t>
            </a:r>
            <a:endParaRPr lang="en-US" sz="3400" dirty="0"/>
          </a:p>
        </p:txBody>
      </p:sp>
      <p:sp>
        <p:nvSpPr>
          <p:cNvPr id="11" name="Text 9"/>
          <p:cNvSpPr/>
          <p:nvPr/>
        </p:nvSpPr>
        <p:spPr>
          <a:xfrm>
            <a:off x="2606040" y="1956816"/>
            <a:ext cx="1627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CSIs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489704" y="1298448"/>
            <a:ext cx="1847088" cy="1060704"/>
          </a:xfrm>
          <a:prstGeom prst="roundRect">
            <a:avLst>
              <a:gd name="adj" fmla="val 6034"/>
            </a:avLst>
          </a:prstGeom>
          <a:solidFill>
            <a:srgbClr val="F4F5F7"/>
          </a:solidFill>
          <a:ln w="5080">
            <a:solidFill>
              <a:srgbClr val="E4E5EA"/>
            </a:solidFill>
            <a:prstDash val="solid"/>
          </a:ln>
          <a:effectLst>
            <a:outerShdw blurRad="101600" dist="25400" dir="54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599432" y="1408176"/>
            <a:ext cx="162763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2D5BE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3400" dirty="0"/>
          </a:p>
        </p:txBody>
      </p:sp>
      <p:sp>
        <p:nvSpPr>
          <p:cNvPr id="14" name="Text 12"/>
          <p:cNvSpPr/>
          <p:nvPr/>
        </p:nvSpPr>
        <p:spPr>
          <a:xfrm>
            <a:off x="4599432" y="1956816"/>
            <a:ext cx="1627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cultural settings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6483096" y="1298448"/>
            <a:ext cx="1847088" cy="1060704"/>
          </a:xfrm>
          <a:prstGeom prst="roundRect">
            <a:avLst>
              <a:gd name="adj" fmla="val 6034"/>
            </a:avLst>
          </a:prstGeom>
          <a:solidFill>
            <a:srgbClr val="F4F5F7"/>
          </a:solidFill>
          <a:ln w="5080">
            <a:solidFill>
              <a:srgbClr val="E4E5EA"/>
            </a:solidFill>
            <a:prstDash val="solid"/>
          </a:ln>
          <a:effectLst>
            <a:outerShdw blurRad="101600" dist="25400" dir="54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592824" y="1408176"/>
            <a:ext cx="162763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2D5BE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3400" dirty="0"/>
          </a:p>
        </p:txBody>
      </p:sp>
      <p:sp>
        <p:nvSpPr>
          <p:cNvPr id="17" name="Text 15"/>
          <p:cNvSpPr/>
          <p:nvPr/>
        </p:nvSpPr>
        <p:spPr>
          <a:xfrm>
            <a:off x="6592824" y="1956816"/>
            <a:ext cx="1627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Bengali regional variants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502920" y="2523744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Annotation layers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502920" y="2935224"/>
            <a:ext cx="128016" cy="128016"/>
          </a:xfrm>
          <a:prstGeom prst="ellipse">
            <a:avLst/>
          </a:prstGeom>
          <a:solidFill>
            <a:srgbClr val="2D5BE3"/>
          </a:solidFill>
          <a:ln w="12700">
            <a:solidFill>
              <a:srgbClr val="2D5B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731520" y="2871216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Span  </a:t>
            </a:r>
            <a:r>
              <a:rPr lang="en-US" sz="110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the culturally specific item appears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502920" y="3264408"/>
            <a:ext cx="128016" cy="128016"/>
          </a:xfrm>
          <a:prstGeom prst="ellipse">
            <a:avLst/>
          </a:prstGeom>
          <a:solidFill>
            <a:srgbClr val="2D5BE3"/>
          </a:solidFill>
          <a:ln w="12700">
            <a:solidFill>
              <a:srgbClr val="2D5B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731520" y="3200400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CSI category  </a:t>
            </a:r>
            <a:r>
              <a:rPr lang="en-US" sz="110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kind of cultural element it is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502920" y="3593592"/>
            <a:ext cx="128016" cy="128016"/>
          </a:xfrm>
          <a:prstGeom prst="ellipse">
            <a:avLst/>
          </a:prstGeom>
          <a:solidFill>
            <a:srgbClr val="2D5BE3"/>
          </a:solidFill>
          <a:ln w="12700">
            <a:solidFill>
              <a:srgbClr val="2D5B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731520" y="3529584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Hall level  </a:t>
            </a:r>
            <a:r>
              <a:rPr lang="en-US" sz="110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visible or embedded its meaning is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502920" y="3922776"/>
            <a:ext cx="128016" cy="128016"/>
          </a:xfrm>
          <a:prstGeom prst="ellipse">
            <a:avLst/>
          </a:prstGeom>
          <a:solidFill>
            <a:srgbClr val="2D5BE3"/>
          </a:solidFill>
          <a:ln w="12700">
            <a:solidFill>
              <a:srgbClr val="2D5B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731520" y="3858768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Adaptation pair  </a:t>
            </a:r>
            <a:r>
              <a:rPr lang="en-US" sz="110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culturally equivalent expression fits the target context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5138928" y="2487168"/>
            <a:ext cx="3493008" cy="2194560"/>
          </a:xfrm>
          <a:prstGeom prst="roundRect">
            <a:avLst>
              <a:gd name="adj" fmla="val 2917"/>
            </a:avLst>
          </a:prstGeom>
          <a:solidFill>
            <a:srgbClr val="EBF0FD"/>
          </a:solidFill>
          <a:ln w="7620">
            <a:solidFill>
              <a:srgbClr val="2D5BE3"/>
            </a:solidFill>
            <a:prstDash val="solid"/>
          </a:ln>
          <a:effectLst>
            <a:outerShdw blurRad="101600" dist="25400" dir="54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5321808" y="2596896"/>
            <a:ext cx="31455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D5BE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Design choice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5321808" y="2907792"/>
            <a:ext cx="3145536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Adaptation disagreement is treated as cultural pluralism. Variation reflects valid alternatives, not error.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Disagreements are resolved through expert adjudication, not simple majority voting.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457200" y="4864608"/>
            <a:ext cx="8229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9A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 Cultural Reasoning in LLMs</a:t>
            </a:r>
            <a:r>
              <a:rPr lang="en-US" sz="900" dirty="0">
                <a:solidFill>
                  <a:srgbClr val="E4E5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7772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Research Question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02920" y="877824"/>
            <a:ext cx="8229600" cy="20117"/>
          </a:xfrm>
          <a:prstGeom prst="rect">
            <a:avLst/>
          </a:prstGeom>
          <a:solidFill>
            <a:srgbClr val="E4E5EA"/>
          </a:solidFill>
          <a:ln w="12700">
            <a:solidFill>
              <a:srgbClr val="E4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170432"/>
          </a:xfrm>
          <a:prstGeom prst="roundRect">
            <a:avLst>
              <a:gd name="adj" fmla="val 6250"/>
            </a:avLst>
          </a:prstGeom>
          <a:solidFill>
            <a:srgbClr val="EBF0FD"/>
          </a:solidFill>
          <a:ln w="10160">
            <a:solidFill>
              <a:srgbClr val="2D5BE3"/>
            </a:solidFill>
            <a:prstDash val="solid"/>
          </a:ln>
          <a:effectLst>
            <a:outerShdw blurRad="101600" dist="25400" dir="54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31520" y="1024128"/>
            <a:ext cx="77266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2D5BE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 LLMs reason about culture, or do they only match familiar cultural patterns?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502920" y="2322576"/>
            <a:ext cx="8138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study reframes “cross-cultural reasoning” as the ability to: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502920" y="2670048"/>
            <a:ext cx="2487168" cy="1481328"/>
          </a:xfrm>
          <a:prstGeom prst="roundRect">
            <a:avLst>
              <a:gd name="adj" fmla="val 4321"/>
            </a:avLst>
          </a:prstGeom>
          <a:solidFill>
            <a:srgbClr val="F4F5F7"/>
          </a:solidFill>
          <a:ln w="5080">
            <a:solidFill>
              <a:srgbClr val="E4E5EA"/>
            </a:solidFill>
            <a:prstDash val="solid"/>
          </a:ln>
          <a:effectLst>
            <a:outerShdw blurRad="101600" dist="25400" dir="54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85800" y="2724912"/>
            <a:ext cx="4572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D5B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①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685800" y="3145536"/>
            <a:ext cx="21214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Recognise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85800" y="3465576"/>
            <a:ext cx="212140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which spans are culturally salient, not merely named or topical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3300984" y="2670048"/>
            <a:ext cx="2487168" cy="1481328"/>
          </a:xfrm>
          <a:prstGeom prst="roundRect">
            <a:avLst>
              <a:gd name="adj" fmla="val 4321"/>
            </a:avLst>
          </a:prstGeom>
          <a:solidFill>
            <a:srgbClr val="F4F5F7"/>
          </a:solidFill>
          <a:ln w="5080">
            <a:solidFill>
              <a:srgbClr val="E4E5EA"/>
            </a:solidFill>
            <a:prstDash val="solid"/>
          </a:ln>
          <a:effectLst>
            <a:outerShdw blurRad="101600" dist="25400" dir="54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483864" y="2724912"/>
            <a:ext cx="4572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D5B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②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3483864" y="3145536"/>
            <a:ext cx="21214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Infer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483864" y="3465576"/>
            <a:ext cx="212140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determine what culturally appropriate expression fits a given context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6099048" y="2670048"/>
            <a:ext cx="2487168" cy="1481328"/>
          </a:xfrm>
          <a:prstGeom prst="roundRect">
            <a:avLst>
              <a:gd name="adj" fmla="val 4321"/>
            </a:avLst>
          </a:prstGeom>
          <a:solidFill>
            <a:srgbClr val="F4F5F7"/>
          </a:solidFill>
          <a:ln w="5080">
            <a:solidFill>
              <a:srgbClr val="E4E5EA"/>
            </a:solidFill>
            <a:prstDash val="solid"/>
          </a:ln>
          <a:effectLst>
            <a:outerShdw blurRad="101600" dist="25400" dir="54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281928" y="2724912"/>
            <a:ext cx="4572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D5B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③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6281928" y="3145536"/>
            <a:ext cx="21214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1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Adapt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281928" y="3465576"/>
            <a:ext cx="212140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preserve communicative function while moving across cultural settings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502920" y="4242816"/>
            <a:ext cx="8138160" cy="420624"/>
          </a:xfrm>
          <a:prstGeom prst="roundRect">
            <a:avLst>
              <a:gd name="adj" fmla="val 13043"/>
            </a:avLst>
          </a:prstGeom>
          <a:solidFill>
            <a:srgbClr val="EBF0FD"/>
          </a:solidFill>
          <a:ln w="10160">
            <a:solidFill>
              <a:srgbClr val="2D5B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85800" y="4279392"/>
            <a:ext cx="77724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D5B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Motivation: </a:t>
            </a:r>
            <a:r>
              <a:rPr lang="en-US" sz="1150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models can select a plausible answer in a closed QA benchmark while missing </a:t>
            </a:r>
            <a:r>
              <a:rPr lang="en-US" sz="1150" i="1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</a:t>
            </a:r>
            <a:r>
              <a:rPr lang="en-US" sz="1150" dirty="0">
                <a:solidFill>
                  <a:srgbClr val="1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 term, behaviour, or norm is culturally significant.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457200" y="4864608"/>
            <a:ext cx="8229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9A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 Cultural Reasoning in LLMs</a:t>
            </a:r>
            <a:r>
              <a:rPr lang="en-US" sz="900" dirty="0">
                <a:solidFill>
                  <a:srgbClr val="E4E5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4775</TotalTime>
  <Words>2479</Words>
  <Application>Microsoft Macintosh PowerPoint</Application>
  <PresentationFormat>On-screen Show (16:9)</PresentationFormat>
  <Paragraphs>421</Paragraphs>
  <Slides>21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Cambria</vt:lpstr>
      <vt:lpstr>Courier New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XCR-Bench — SIGAI Community Talk</dc:title>
  <dc:subject>PptxGenJS Presentation</dc:subject>
  <dc:creator>Mohsinul Kabir</dc:creator>
  <cp:lastModifiedBy>Md Mohsinul Kabir</cp:lastModifiedBy>
  <cp:revision>5</cp:revision>
  <dcterms:created xsi:type="dcterms:W3CDTF">2026-06-18T21:36:04Z</dcterms:created>
  <dcterms:modified xsi:type="dcterms:W3CDTF">2026-08-10T13:06:37Z</dcterms:modified>
</cp:coreProperties>
</file>